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82"/>
  </p:notesMasterIdLst>
  <p:sldIdLst>
    <p:sldId id="256" r:id="rId2"/>
    <p:sldId id="349" r:id="rId3"/>
    <p:sldId id="260" r:id="rId4"/>
    <p:sldId id="259" r:id="rId5"/>
    <p:sldId id="262" r:id="rId6"/>
    <p:sldId id="261" r:id="rId7"/>
    <p:sldId id="264" r:id="rId8"/>
    <p:sldId id="263" r:id="rId9"/>
    <p:sldId id="268" r:id="rId10"/>
    <p:sldId id="297" r:id="rId11"/>
    <p:sldId id="298" r:id="rId12"/>
    <p:sldId id="299" r:id="rId13"/>
    <p:sldId id="300" r:id="rId14"/>
    <p:sldId id="301" r:id="rId15"/>
    <p:sldId id="302" r:id="rId16"/>
    <p:sldId id="303" r:id="rId17"/>
    <p:sldId id="306" r:id="rId18"/>
    <p:sldId id="307" r:id="rId19"/>
    <p:sldId id="308" r:id="rId20"/>
    <p:sldId id="309" r:id="rId21"/>
    <p:sldId id="310" r:id="rId22"/>
    <p:sldId id="311" r:id="rId23"/>
    <p:sldId id="312" r:id="rId24"/>
    <p:sldId id="313" r:id="rId25"/>
    <p:sldId id="314" r:id="rId26"/>
    <p:sldId id="315" r:id="rId27"/>
    <p:sldId id="357" r:id="rId28"/>
    <p:sldId id="358" r:id="rId29"/>
    <p:sldId id="316" r:id="rId30"/>
    <p:sldId id="317" r:id="rId31"/>
    <p:sldId id="318" r:id="rId32"/>
    <p:sldId id="360" r:id="rId33"/>
    <p:sldId id="359" r:id="rId34"/>
    <p:sldId id="319" r:id="rId35"/>
    <p:sldId id="361" r:id="rId36"/>
    <p:sldId id="362" r:id="rId37"/>
    <p:sldId id="363" r:id="rId38"/>
    <p:sldId id="364" r:id="rId39"/>
    <p:sldId id="367" r:id="rId40"/>
    <p:sldId id="368" r:id="rId41"/>
    <p:sldId id="369" r:id="rId42"/>
    <p:sldId id="370" r:id="rId43"/>
    <p:sldId id="371" r:id="rId44"/>
    <p:sldId id="372" r:id="rId45"/>
    <p:sldId id="373" r:id="rId46"/>
    <p:sldId id="375" r:id="rId47"/>
    <p:sldId id="376" r:id="rId48"/>
    <p:sldId id="374" r:id="rId49"/>
    <p:sldId id="377" r:id="rId50"/>
    <p:sldId id="378" r:id="rId51"/>
    <p:sldId id="379" r:id="rId52"/>
    <p:sldId id="380" r:id="rId53"/>
    <p:sldId id="381" r:id="rId54"/>
    <p:sldId id="384" r:id="rId55"/>
    <p:sldId id="383" r:id="rId56"/>
    <p:sldId id="382" r:id="rId57"/>
    <p:sldId id="385" r:id="rId58"/>
    <p:sldId id="386" r:id="rId59"/>
    <p:sldId id="387" r:id="rId60"/>
    <p:sldId id="388" r:id="rId61"/>
    <p:sldId id="389" r:id="rId62"/>
    <p:sldId id="391" r:id="rId63"/>
    <p:sldId id="392" r:id="rId64"/>
    <p:sldId id="390" r:id="rId65"/>
    <p:sldId id="393" r:id="rId66"/>
    <p:sldId id="394" r:id="rId67"/>
    <p:sldId id="395" r:id="rId68"/>
    <p:sldId id="396" r:id="rId69"/>
    <p:sldId id="397" r:id="rId70"/>
    <p:sldId id="398" r:id="rId71"/>
    <p:sldId id="399" r:id="rId72"/>
    <p:sldId id="400" r:id="rId73"/>
    <p:sldId id="401" r:id="rId74"/>
    <p:sldId id="402" r:id="rId75"/>
    <p:sldId id="403" r:id="rId76"/>
    <p:sldId id="404" r:id="rId77"/>
    <p:sldId id="405" r:id="rId78"/>
    <p:sldId id="406" r:id="rId79"/>
    <p:sldId id="407" r:id="rId80"/>
    <p:sldId id="408" r:id="rId81"/>
  </p:sldIdLst>
  <p:sldSz cx="7559675" cy="5327650"/>
  <p:notesSz cx="6858000" cy="9144000"/>
  <p:embeddedFontLst>
    <p:embeddedFont>
      <p:font typeface="Calibri" panose="020F0502020204030204" pitchFamily="34" charset="0"/>
      <p:regular r:id="rId83"/>
      <p:bold r:id="rId84"/>
      <p:italic r:id="rId85"/>
      <p:boldItalic r:id="rId86"/>
    </p:embeddedFont>
    <p:embeddedFont>
      <p:font typeface="Calibri Light" panose="020F0302020204030204" pitchFamily="34" charset="0"/>
      <p:regular r:id="rId87"/>
      <p:italic r:id="rId88"/>
    </p:embeddedFont>
    <p:embeddedFont>
      <p:font typeface="Marvel" pitchFamily="2" charset="0"/>
      <p:regular r:id="rId89"/>
    </p:embeddedFont>
    <p:embeddedFont>
      <p:font typeface="Ubuntu" panose="020B0504030602030204" pitchFamily="34" charset="0"/>
      <p:regular r:id="rId90"/>
      <p:bold r:id="rId91"/>
      <p:italic r:id="rId92"/>
      <p:boldItalic r:id="rId93"/>
    </p:embeddedFont>
    <p:embeddedFont>
      <p:font typeface="Ubuntu Light" panose="020B0304030602030204" pitchFamily="34" charset="0"/>
      <p:regular r:id="rId94"/>
      <p:italic r:id="rId9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8445"/>
    <a:srgbClr val="FFC2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32"/>
    <p:restoredTop sz="96327"/>
  </p:normalViewPr>
  <p:slideViewPr>
    <p:cSldViewPr snapToGrid="0" snapToObjects="1">
      <p:cViewPr varScale="1">
        <p:scale>
          <a:sx n="159" d="100"/>
          <a:sy n="159" d="100"/>
        </p:scale>
        <p:origin x="1352" y="3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2.fntdata"/><Relationship Id="rId89" Type="http://schemas.openxmlformats.org/officeDocument/2006/relationships/font" Target="fonts/font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8.fntdata"/><Relationship Id="rId95" Type="http://schemas.openxmlformats.org/officeDocument/2006/relationships/font" Target="fonts/font13.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font" Target="fonts/font9.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4.fntdata"/><Relationship Id="rId94" Type="http://schemas.openxmlformats.org/officeDocument/2006/relationships/font" Target="fonts/font12.fntdata"/><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5.fntdata"/><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1.fntdata"/><Relationship Id="rId98"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06/06/2021</a:t>
            </a:fld>
            <a:endParaRPr lang="en-NL"/>
          </a:p>
        </p:txBody>
      </p:sp>
      <p:sp>
        <p:nvSpPr>
          <p:cNvPr id="4" name="Slide Image Placeholder 3"/>
          <p:cNvSpPr>
            <a:spLocks noGrp="1" noRot="1" noChangeAspect="1"/>
          </p:cNvSpPr>
          <p:nvPr>
            <p:ph type="sldImg" idx="2"/>
          </p:nvPr>
        </p:nvSpPr>
        <p:spPr>
          <a:xfrm>
            <a:off x="1239838" y="1143000"/>
            <a:ext cx="43783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18592" rtl="0" eaLnBrk="1" latinLnBrk="0" hangingPunct="1">
      <a:defRPr sz="812" kern="1200">
        <a:solidFill>
          <a:schemeClr val="tx1"/>
        </a:solidFill>
        <a:latin typeface="+mn-lt"/>
        <a:ea typeface="+mn-ea"/>
        <a:cs typeface="+mn-cs"/>
      </a:defRPr>
    </a:lvl1pPr>
    <a:lvl2pPr marL="309296" algn="l" defTabSz="618592" rtl="0" eaLnBrk="1" latinLnBrk="0" hangingPunct="1">
      <a:defRPr sz="812" kern="1200">
        <a:solidFill>
          <a:schemeClr val="tx1"/>
        </a:solidFill>
        <a:latin typeface="+mn-lt"/>
        <a:ea typeface="+mn-ea"/>
        <a:cs typeface="+mn-cs"/>
      </a:defRPr>
    </a:lvl2pPr>
    <a:lvl3pPr marL="618592" algn="l" defTabSz="618592" rtl="0" eaLnBrk="1" latinLnBrk="0" hangingPunct="1">
      <a:defRPr sz="812" kern="1200">
        <a:solidFill>
          <a:schemeClr val="tx1"/>
        </a:solidFill>
        <a:latin typeface="+mn-lt"/>
        <a:ea typeface="+mn-ea"/>
        <a:cs typeface="+mn-cs"/>
      </a:defRPr>
    </a:lvl3pPr>
    <a:lvl4pPr marL="927887" algn="l" defTabSz="618592" rtl="0" eaLnBrk="1" latinLnBrk="0" hangingPunct="1">
      <a:defRPr sz="812" kern="1200">
        <a:solidFill>
          <a:schemeClr val="tx1"/>
        </a:solidFill>
        <a:latin typeface="+mn-lt"/>
        <a:ea typeface="+mn-ea"/>
        <a:cs typeface="+mn-cs"/>
      </a:defRPr>
    </a:lvl4pPr>
    <a:lvl5pPr marL="1237183" algn="l" defTabSz="618592" rtl="0" eaLnBrk="1" latinLnBrk="0" hangingPunct="1">
      <a:defRPr sz="812" kern="1200">
        <a:solidFill>
          <a:schemeClr val="tx1"/>
        </a:solidFill>
        <a:latin typeface="+mn-lt"/>
        <a:ea typeface="+mn-ea"/>
        <a:cs typeface="+mn-cs"/>
      </a:defRPr>
    </a:lvl5pPr>
    <a:lvl6pPr marL="1546479" algn="l" defTabSz="618592" rtl="0" eaLnBrk="1" latinLnBrk="0" hangingPunct="1">
      <a:defRPr sz="812" kern="1200">
        <a:solidFill>
          <a:schemeClr val="tx1"/>
        </a:solidFill>
        <a:latin typeface="+mn-lt"/>
        <a:ea typeface="+mn-ea"/>
        <a:cs typeface="+mn-cs"/>
      </a:defRPr>
    </a:lvl6pPr>
    <a:lvl7pPr marL="1855775" algn="l" defTabSz="618592" rtl="0" eaLnBrk="1" latinLnBrk="0" hangingPunct="1">
      <a:defRPr sz="812" kern="1200">
        <a:solidFill>
          <a:schemeClr val="tx1"/>
        </a:solidFill>
        <a:latin typeface="+mn-lt"/>
        <a:ea typeface="+mn-ea"/>
        <a:cs typeface="+mn-cs"/>
      </a:defRPr>
    </a:lvl7pPr>
    <a:lvl8pPr marL="2165071" algn="l" defTabSz="618592" rtl="0" eaLnBrk="1" latinLnBrk="0" hangingPunct="1">
      <a:defRPr sz="812" kern="1200">
        <a:solidFill>
          <a:schemeClr val="tx1"/>
        </a:solidFill>
        <a:latin typeface="+mn-lt"/>
        <a:ea typeface="+mn-ea"/>
        <a:cs typeface="+mn-cs"/>
      </a:defRPr>
    </a:lvl8pPr>
    <a:lvl9pPr marL="2474366" algn="l" defTabSz="618592" rtl="0" eaLnBrk="1" latinLnBrk="0" hangingPunct="1">
      <a:defRPr sz="8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sz="800" dirty="0"/>
          </a:p>
        </p:txBody>
      </p:sp>
      <p:sp>
        <p:nvSpPr>
          <p:cNvPr id="4" name="Slide Number Placeholder 3"/>
          <p:cNvSpPr>
            <a:spLocks noGrp="1"/>
          </p:cNvSpPr>
          <p:nvPr>
            <p:ph type="sldNum" sz="quarter" idx="5"/>
          </p:nvPr>
        </p:nvSpPr>
        <p:spPr/>
        <p:txBody>
          <a:bodyPr/>
          <a:lstStyle/>
          <a:p>
            <a:fld id="{875ACA63-7DE8-8047-80BD-34736BBB0209}" type="slidenum">
              <a:rPr lang="en-NL" smtClean="0"/>
              <a:t>2</a:t>
            </a:fld>
            <a:endParaRPr lang="en-NL"/>
          </a:p>
        </p:txBody>
      </p:sp>
    </p:spTree>
    <p:extLst>
      <p:ext uri="{BB962C8B-B14F-4D97-AF65-F5344CB8AC3E}">
        <p14:creationId xmlns:p14="http://schemas.microsoft.com/office/powerpoint/2010/main" val="357363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11</a:t>
            </a:fld>
            <a:endParaRPr lang="en-NL"/>
          </a:p>
        </p:txBody>
      </p:sp>
    </p:spTree>
    <p:extLst>
      <p:ext uri="{BB962C8B-B14F-4D97-AF65-F5344CB8AC3E}">
        <p14:creationId xmlns:p14="http://schemas.microsoft.com/office/powerpoint/2010/main" val="2588350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13</a:t>
            </a:fld>
            <a:endParaRPr lang="en-NL"/>
          </a:p>
        </p:txBody>
      </p:sp>
    </p:spTree>
    <p:extLst>
      <p:ext uri="{BB962C8B-B14F-4D97-AF65-F5344CB8AC3E}">
        <p14:creationId xmlns:p14="http://schemas.microsoft.com/office/powerpoint/2010/main" val="3141997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19</a:t>
            </a:fld>
            <a:endParaRPr lang="en-NL"/>
          </a:p>
        </p:txBody>
      </p:sp>
    </p:spTree>
    <p:extLst>
      <p:ext uri="{BB962C8B-B14F-4D97-AF65-F5344CB8AC3E}">
        <p14:creationId xmlns:p14="http://schemas.microsoft.com/office/powerpoint/2010/main" val="211584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35</a:t>
            </a:fld>
            <a:endParaRPr lang="en-NL"/>
          </a:p>
        </p:txBody>
      </p:sp>
    </p:spTree>
    <p:extLst>
      <p:ext uri="{BB962C8B-B14F-4D97-AF65-F5344CB8AC3E}">
        <p14:creationId xmlns:p14="http://schemas.microsoft.com/office/powerpoint/2010/main" val="2030572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6976" y="871910"/>
            <a:ext cx="6425724" cy="1854811"/>
          </a:xfrm>
        </p:spPr>
        <p:txBody>
          <a:bodyPr anchor="b"/>
          <a:lstStyle>
            <a:lvl1pPr algn="ctr">
              <a:defRPr sz="4661"/>
            </a:lvl1pPr>
          </a:lstStyle>
          <a:p>
            <a:r>
              <a:rPr lang="en-GB"/>
              <a:t>Click to edit Master title style</a:t>
            </a:r>
            <a:endParaRPr lang="en-US" dirty="0"/>
          </a:p>
        </p:txBody>
      </p:sp>
      <p:sp>
        <p:nvSpPr>
          <p:cNvPr id="3" name="Subtitle 2"/>
          <p:cNvSpPr>
            <a:spLocks noGrp="1"/>
          </p:cNvSpPr>
          <p:nvPr>
            <p:ph type="subTitle" idx="1"/>
          </p:nvPr>
        </p:nvSpPr>
        <p:spPr>
          <a:xfrm>
            <a:off x="944960" y="2798250"/>
            <a:ext cx="5669756" cy="1286282"/>
          </a:xfrm>
        </p:spPr>
        <p:txBody>
          <a:bodyPr/>
          <a:lstStyle>
            <a:lvl1pPr marL="0" indent="0" algn="ctr">
              <a:buNone/>
              <a:defRPr sz="1865"/>
            </a:lvl1pPr>
            <a:lvl2pPr marL="355199" indent="0" algn="ctr">
              <a:buNone/>
              <a:defRPr sz="1554"/>
            </a:lvl2pPr>
            <a:lvl3pPr marL="710397" indent="0" algn="ctr">
              <a:buNone/>
              <a:defRPr sz="1398"/>
            </a:lvl3pPr>
            <a:lvl4pPr marL="1065596" indent="0" algn="ctr">
              <a:buNone/>
              <a:defRPr sz="1243"/>
            </a:lvl4pPr>
            <a:lvl5pPr marL="1420795" indent="0" algn="ctr">
              <a:buNone/>
              <a:defRPr sz="1243"/>
            </a:lvl5pPr>
            <a:lvl6pPr marL="1775993" indent="0" algn="ctr">
              <a:buNone/>
              <a:defRPr sz="1243"/>
            </a:lvl6pPr>
            <a:lvl7pPr marL="2131192" indent="0" algn="ctr">
              <a:buNone/>
              <a:defRPr sz="1243"/>
            </a:lvl7pPr>
            <a:lvl8pPr marL="2486391" indent="0" algn="ctr">
              <a:buNone/>
              <a:defRPr sz="1243"/>
            </a:lvl8pPr>
            <a:lvl9pPr marL="2841589" indent="0" algn="ctr">
              <a:buNone/>
              <a:defRPr sz="1243"/>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06/06/2021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682695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06/06/2021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12888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9893" y="283648"/>
            <a:ext cx="1630055" cy="4514937"/>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519728" y="283648"/>
            <a:ext cx="4795669" cy="451493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06/06/2021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88868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06/06/2021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55321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5791" y="1328214"/>
            <a:ext cx="6520220" cy="2216154"/>
          </a:xfrm>
        </p:spPr>
        <p:txBody>
          <a:bodyPr anchor="b"/>
          <a:lstStyle>
            <a:lvl1pPr>
              <a:defRPr sz="4661"/>
            </a:lvl1pPr>
          </a:lstStyle>
          <a:p>
            <a:r>
              <a:rPr lang="en-GB"/>
              <a:t>Click to edit Master title style</a:t>
            </a:r>
            <a:endParaRPr lang="en-US" dirty="0"/>
          </a:p>
        </p:txBody>
      </p:sp>
      <p:sp>
        <p:nvSpPr>
          <p:cNvPr id="3" name="Text Placeholder 2"/>
          <p:cNvSpPr>
            <a:spLocks noGrp="1"/>
          </p:cNvSpPr>
          <p:nvPr>
            <p:ph type="body" idx="1"/>
          </p:nvPr>
        </p:nvSpPr>
        <p:spPr>
          <a:xfrm>
            <a:off x="515791" y="3565334"/>
            <a:ext cx="6520220" cy="1165423"/>
          </a:xfrm>
        </p:spPr>
        <p:txBody>
          <a:bodyPr/>
          <a:lstStyle>
            <a:lvl1pPr marL="0" indent="0">
              <a:buNone/>
              <a:defRPr sz="1865">
                <a:solidFill>
                  <a:schemeClr val="tx1"/>
                </a:solidFill>
              </a:defRPr>
            </a:lvl1pPr>
            <a:lvl2pPr marL="355199" indent="0">
              <a:buNone/>
              <a:defRPr sz="1554">
                <a:solidFill>
                  <a:schemeClr val="tx1">
                    <a:tint val="75000"/>
                  </a:schemeClr>
                </a:solidFill>
              </a:defRPr>
            </a:lvl2pPr>
            <a:lvl3pPr marL="710397" indent="0">
              <a:buNone/>
              <a:defRPr sz="1398">
                <a:solidFill>
                  <a:schemeClr val="tx1">
                    <a:tint val="75000"/>
                  </a:schemeClr>
                </a:solidFill>
              </a:defRPr>
            </a:lvl3pPr>
            <a:lvl4pPr marL="1065596" indent="0">
              <a:buNone/>
              <a:defRPr sz="1243">
                <a:solidFill>
                  <a:schemeClr val="tx1">
                    <a:tint val="75000"/>
                  </a:schemeClr>
                </a:solidFill>
              </a:defRPr>
            </a:lvl4pPr>
            <a:lvl5pPr marL="1420795" indent="0">
              <a:buNone/>
              <a:defRPr sz="1243">
                <a:solidFill>
                  <a:schemeClr val="tx1">
                    <a:tint val="75000"/>
                  </a:schemeClr>
                </a:solidFill>
              </a:defRPr>
            </a:lvl5pPr>
            <a:lvl6pPr marL="1775993" indent="0">
              <a:buNone/>
              <a:defRPr sz="1243">
                <a:solidFill>
                  <a:schemeClr val="tx1">
                    <a:tint val="75000"/>
                  </a:schemeClr>
                </a:solidFill>
              </a:defRPr>
            </a:lvl6pPr>
            <a:lvl7pPr marL="2131192" indent="0">
              <a:buNone/>
              <a:defRPr sz="1243">
                <a:solidFill>
                  <a:schemeClr val="tx1">
                    <a:tint val="75000"/>
                  </a:schemeClr>
                </a:solidFill>
              </a:defRPr>
            </a:lvl7pPr>
            <a:lvl8pPr marL="2486391" indent="0">
              <a:buNone/>
              <a:defRPr sz="1243">
                <a:solidFill>
                  <a:schemeClr val="tx1">
                    <a:tint val="75000"/>
                  </a:schemeClr>
                </a:solidFill>
              </a:defRPr>
            </a:lvl8pPr>
            <a:lvl9pPr marL="2841589" indent="0">
              <a:buNone/>
              <a:defRPr sz="1243">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73D112B-1218-6940-8ADF-F626DEEE2DDF}" type="datetimeFigureOut">
              <a:rPr lang="en-NL" smtClean="0"/>
              <a:t>06/06/2021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934528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519728"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827085"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73D112B-1218-6940-8ADF-F626DEEE2DDF}" type="datetimeFigureOut">
              <a:rPr lang="en-NL" smtClean="0"/>
              <a:t>06/06/2021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469065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712" y="283649"/>
            <a:ext cx="6520220" cy="1029766"/>
          </a:xfrm>
        </p:spPr>
        <p:txBody>
          <a:bodyPr/>
          <a:lstStyle/>
          <a:p>
            <a:r>
              <a:rPr lang="en-GB"/>
              <a:t>Click to edit Master title style</a:t>
            </a:r>
            <a:endParaRPr lang="en-US" dirty="0"/>
          </a:p>
        </p:txBody>
      </p:sp>
      <p:sp>
        <p:nvSpPr>
          <p:cNvPr id="3" name="Text Placeholder 2"/>
          <p:cNvSpPr>
            <a:spLocks noGrp="1"/>
          </p:cNvSpPr>
          <p:nvPr>
            <p:ph type="body" idx="1"/>
          </p:nvPr>
        </p:nvSpPr>
        <p:spPr>
          <a:xfrm>
            <a:off x="520713" y="1306014"/>
            <a:ext cx="3198096"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4" name="Content Placeholder 3"/>
          <p:cNvSpPr>
            <a:spLocks noGrp="1"/>
          </p:cNvSpPr>
          <p:nvPr>
            <p:ph sz="half" idx="2"/>
          </p:nvPr>
        </p:nvSpPr>
        <p:spPr>
          <a:xfrm>
            <a:off x="520713" y="1946072"/>
            <a:ext cx="3198096"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827086" y="1306014"/>
            <a:ext cx="3213847"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6" name="Content Placeholder 5"/>
          <p:cNvSpPr>
            <a:spLocks noGrp="1"/>
          </p:cNvSpPr>
          <p:nvPr>
            <p:ph sz="quarter" idx="4"/>
          </p:nvPr>
        </p:nvSpPr>
        <p:spPr>
          <a:xfrm>
            <a:off x="3827086" y="1946072"/>
            <a:ext cx="3213847"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73D112B-1218-6940-8ADF-F626DEEE2DDF}" type="datetimeFigureOut">
              <a:rPr lang="en-NL" smtClean="0"/>
              <a:t>06/06/2021</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678600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73D112B-1218-6940-8ADF-F626DEEE2DDF}" type="datetimeFigureOut">
              <a:rPr lang="en-NL" smtClean="0"/>
              <a:t>06/06/2021</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52239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06/06/2021</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475751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Content Placeholder 2"/>
          <p:cNvSpPr>
            <a:spLocks noGrp="1"/>
          </p:cNvSpPr>
          <p:nvPr>
            <p:ph idx="1"/>
          </p:nvPr>
        </p:nvSpPr>
        <p:spPr>
          <a:xfrm>
            <a:off x="3213847" y="767084"/>
            <a:ext cx="3827085" cy="3786085"/>
          </a:xfrm>
        </p:spPr>
        <p:txBody>
          <a:bodyPr/>
          <a:lstStyle>
            <a:lvl1pPr>
              <a:defRPr sz="2486"/>
            </a:lvl1pPr>
            <a:lvl2pPr>
              <a:defRPr sz="2175"/>
            </a:lvl2pPr>
            <a:lvl3pPr>
              <a:defRPr sz="1865"/>
            </a:lvl3pPr>
            <a:lvl4pPr>
              <a:defRPr sz="1554"/>
            </a:lvl4pPr>
            <a:lvl5pPr>
              <a:defRPr sz="1554"/>
            </a:lvl5pPr>
            <a:lvl6pPr>
              <a:defRPr sz="1554"/>
            </a:lvl6pPr>
            <a:lvl7pPr>
              <a:defRPr sz="1554"/>
            </a:lvl7pPr>
            <a:lvl8pPr>
              <a:defRPr sz="1554"/>
            </a:lvl8pPr>
            <a:lvl9pPr>
              <a:defRPr sz="1554"/>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06/06/2021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73520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Picture Placeholder 2"/>
          <p:cNvSpPr>
            <a:spLocks noGrp="1" noChangeAspect="1"/>
          </p:cNvSpPr>
          <p:nvPr>
            <p:ph type="pic" idx="1"/>
          </p:nvPr>
        </p:nvSpPr>
        <p:spPr>
          <a:xfrm>
            <a:off x="3213847" y="767084"/>
            <a:ext cx="3827085" cy="3786085"/>
          </a:xfrm>
        </p:spPr>
        <p:txBody>
          <a:bodyPr anchor="t"/>
          <a:lstStyle>
            <a:lvl1pPr marL="0" indent="0">
              <a:buNone/>
              <a:defRPr sz="2486"/>
            </a:lvl1pPr>
            <a:lvl2pPr marL="355199" indent="0">
              <a:buNone/>
              <a:defRPr sz="2175"/>
            </a:lvl2pPr>
            <a:lvl3pPr marL="710397" indent="0">
              <a:buNone/>
              <a:defRPr sz="1865"/>
            </a:lvl3pPr>
            <a:lvl4pPr marL="1065596" indent="0">
              <a:buNone/>
              <a:defRPr sz="1554"/>
            </a:lvl4pPr>
            <a:lvl5pPr marL="1420795" indent="0">
              <a:buNone/>
              <a:defRPr sz="1554"/>
            </a:lvl5pPr>
            <a:lvl6pPr marL="1775993" indent="0">
              <a:buNone/>
              <a:defRPr sz="1554"/>
            </a:lvl6pPr>
            <a:lvl7pPr marL="2131192" indent="0">
              <a:buNone/>
              <a:defRPr sz="1554"/>
            </a:lvl7pPr>
            <a:lvl8pPr marL="2486391" indent="0">
              <a:buNone/>
              <a:defRPr sz="1554"/>
            </a:lvl8pPr>
            <a:lvl9pPr marL="2841589" indent="0">
              <a:buNone/>
              <a:defRPr sz="1554"/>
            </a:lvl9pPr>
          </a:lstStyle>
          <a:p>
            <a:r>
              <a:rPr lang="en-GB"/>
              <a:t>Click icon to add picture</a:t>
            </a:r>
            <a:endParaRPr lang="en-US"/>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06/06/2021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12671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728" y="283649"/>
            <a:ext cx="6520220" cy="102976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19728" y="1418240"/>
            <a:ext cx="6520220" cy="338034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19728" y="4937943"/>
            <a:ext cx="1700927" cy="283648"/>
          </a:xfrm>
          <a:prstGeom prst="rect">
            <a:avLst/>
          </a:prstGeom>
        </p:spPr>
        <p:txBody>
          <a:bodyPr vert="horz" lIns="91440" tIns="45720" rIns="91440" bIns="45720" rtlCol="0" anchor="ctr"/>
          <a:lstStyle>
            <a:lvl1pPr algn="l">
              <a:defRPr sz="932">
                <a:solidFill>
                  <a:schemeClr val="tx1">
                    <a:tint val="75000"/>
                  </a:schemeClr>
                </a:solidFill>
              </a:defRPr>
            </a:lvl1pPr>
          </a:lstStyle>
          <a:p>
            <a:fld id="{E73D112B-1218-6940-8ADF-F626DEEE2DDF}" type="datetimeFigureOut">
              <a:rPr lang="en-NL" smtClean="0"/>
              <a:t>06/06/2021</a:t>
            </a:fld>
            <a:endParaRPr lang="en-NL"/>
          </a:p>
        </p:txBody>
      </p:sp>
      <p:sp>
        <p:nvSpPr>
          <p:cNvPr id="5" name="Footer Placeholder 4"/>
          <p:cNvSpPr>
            <a:spLocks noGrp="1"/>
          </p:cNvSpPr>
          <p:nvPr>
            <p:ph type="ftr" sz="quarter" idx="3"/>
          </p:nvPr>
        </p:nvSpPr>
        <p:spPr>
          <a:xfrm>
            <a:off x="2504143" y="4937943"/>
            <a:ext cx="2551390" cy="283648"/>
          </a:xfrm>
          <a:prstGeom prst="rect">
            <a:avLst/>
          </a:prstGeom>
        </p:spPr>
        <p:txBody>
          <a:bodyPr vert="horz" lIns="91440" tIns="45720" rIns="91440" bIns="45720" rtlCol="0" anchor="ctr"/>
          <a:lstStyle>
            <a:lvl1pPr algn="ctr">
              <a:defRPr sz="932">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339020" y="4937943"/>
            <a:ext cx="1700927" cy="283648"/>
          </a:xfrm>
          <a:prstGeom prst="rect">
            <a:avLst/>
          </a:prstGeom>
        </p:spPr>
        <p:txBody>
          <a:bodyPr vert="horz" lIns="91440" tIns="45720" rIns="91440" bIns="45720" rtlCol="0" anchor="ctr"/>
          <a:lstStyle>
            <a:lvl1pPr algn="r">
              <a:defRPr sz="932">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2369846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10397" rtl="0" eaLnBrk="1" latinLnBrk="0" hangingPunct="1">
        <a:lnSpc>
          <a:spcPct val="90000"/>
        </a:lnSpc>
        <a:spcBef>
          <a:spcPct val="0"/>
        </a:spcBef>
        <a:buNone/>
        <a:defRPr sz="3418" kern="1200">
          <a:solidFill>
            <a:schemeClr val="tx1"/>
          </a:solidFill>
          <a:latin typeface="+mj-lt"/>
          <a:ea typeface="+mj-ea"/>
          <a:cs typeface="+mj-cs"/>
        </a:defRPr>
      </a:lvl1pPr>
    </p:titleStyle>
    <p:bodyStyle>
      <a:lvl1pPr marL="177599" indent="-177599" algn="l" defTabSz="710397" rtl="0" eaLnBrk="1" latinLnBrk="0" hangingPunct="1">
        <a:lnSpc>
          <a:spcPct val="90000"/>
        </a:lnSpc>
        <a:spcBef>
          <a:spcPts val="777"/>
        </a:spcBef>
        <a:buFont typeface="Arial" panose="020B0604020202020204" pitchFamily="34" charset="0"/>
        <a:buChar char="•"/>
        <a:defRPr sz="2175" kern="1200">
          <a:solidFill>
            <a:schemeClr val="tx1"/>
          </a:solidFill>
          <a:latin typeface="+mn-lt"/>
          <a:ea typeface="+mn-ea"/>
          <a:cs typeface="+mn-cs"/>
        </a:defRPr>
      </a:lvl1pPr>
      <a:lvl2pPr marL="532798" indent="-177599" algn="l" defTabSz="710397" rtl="0" eaLnBrk="1" latinLnBrk="0" hangingPunct="1">
        <a:lnSpc>
          <a:spcPct val="90000"/>
        </a:lnSpc>
        <a:spcBef>
          <a:spcPts val="388"/>
        </a:spcBef>
        <a:buFont typeface="Arial" panose="020B0604020202020204" pitchFamily="34" charset="0"/>
        <a:buChar char="•"/>
        <a:defRPr sz="1865" kern="1200">
          <a:solidFill>
            <a:schemeClr val="tx1"/>
          </a:solidFill>
          <a:latin typeface="+mn-lt"/>
          <a:ea typeface="+mn-ea"/>
          <a:cs typeface="+mn-cs"/>
        </a:defRPr>
      </a:lvl2pPr>
      <a:lvl3pPr marL="887997" indent="-177599" algn="l" defTabSz="710397" rtl="0" eaLnBrk="1" latinLnBrk="0" hangingPunct="1">
        <a:lnSpc>
          <a:spcPct val="90000"/>
        </a:lnSpc>
        <a:spcBef>
          <a:spcPts val="388"/>
        </a:spcBef>
        <a:buFont typeface="Arial" panose="020B0604020202020204" pitchFamily="34" charset="0"/>
        <a:buChar char="•"/>
        <a:defRPr sz="1554" kern="1200">
          <a:solidFill>
            <a:schemeClr val="tx1"/>
          </a:solidFill>
          <a:latin typeface="+mn-lt"/>
          <a:ea typeface="+mn-ea"/>
          <a:cs typeface="+mn-cs"/>
        </a:defRPr>
      </a:lvl3pPr>
      <a:lvl4pPr marL="1243195"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4pPr>
      <a:lvl5pPr marL="1598394"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5pPr>
      <a:lvl6pPr marL="1953593"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6pPr>
      <a:lvl7pPr marL="2308791"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7pPr>
      <a:lvl8pPr marL="2663990"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8pPr>
      <a:lvl9pPr marL="3019189"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9pPr>
    </p:bodyStyle>
    <p:otherStyle>
      <a:defPPr>
        <a:defRPr lang="en-US"/>
      </a:defPPr>
      <a:lvl1pPr marL="0" algn="l" defTabSz="710397" rtl="0" eaLnBrk="1" latinLnBrk="0" hangingPunct="1">
        <a:defRPr sz="1398" kern="1200">
          <a:solidFill>
            <a:schemeClr val="tx1"/>
          </a:solidFill>
          <a:latin typeface="+mn-lt"/>
          <a:ea typeface="+mn-ea"/>
          <a:cs typeface="+mn-cs"/>
        </a:defRPr>
      </a:lvl1pPr>
      <a:lvl2pPr marL="355199" algn="l" defTabSz="710397" rtl="0" eaLnBrk="1" latinLnBrk="0" hangingPunct="1">
        <a:defRPr sz="1398" kern="1200">
          <a:solidFill>
            <a:schemeClr val="tx1"/>
          </a:solidFill>
          <a:latin typeface="+mn-lt"/>
          <a:ea typeface="+mn-ea"/>
          <a:cs typeface="+mn-cs"/>
        </a:defRPr>
      </a:lvl2pPr>
      <a:lvl3pPr marL="710397" algn="l" defTabSz="710397" rtl="0" eaLnBrk="1" latinLnBrk="0" hangingPunct="1">
        <a:defRPr sz="1398" kern="1200">
          <a:solidFill>
            <a:schemeClr val="tx1"/>
          </a:solidFill>
          <a:latin typeface="+mn-lt"/>
          <a:ea typeface="+mn-ea"/>
          <a:cs typeface="+mn-cs"/>
        </a:defRPr>
      </a:lvl3pPr>
      <a:lvl4pPr marL="1065596" algn="l" defTabSz="710397" rtl="0" eaLnBrk="1" latinLnBrk="0" hangingPunct="1">
        <a:defRPr sz="1398" kern="1200">
          <a:solidFill>
            <a:schemeClr val="tx1"/>
          </a:solidFill>
          <a:latin typeface="+mn-lt"/>
          <a:ea typeface="+mn-ea"/>
          <a:cs typeface="+mn-cs"/>
        </a:defRPr>
      </a:lvl4pPr>
      <a:lvl5pPr marL="1420795" algn="l" defTabSz="710397" rtl="0" eaLnBrk="1" latinLnBrk="0" hangingPunct="1">
        <a:defRPr sz="1398" kern="1200">
          <a:solidFill>
            <a:schemeClr val="tx1"/>
          </a:solidFill>
          <a:latin typeface="+mn-lt"/>
          <a:ea typeface="+mn-ea"/>
          <a:cs typeface="+mn-cs"/>
        </a:defRPr>
      </a:lvl5pPr>
      <a:lvl6pPr marL="1775993" algn="l" defTabSz="710397" rtl="0" eaLnBrk="1" latinLnBrk="0" hangingPunct="1">
        <a:defRPr sz="1398" kern="1200">
          <a:solidFill>
            <a:schemeClr val="tx1"/>
          </a:solidFill>
          <a:latin typeface="+mn-lt"/>
          <a:ea typeface="+mn-ea"/>
          <a:cs typeface="+mn-cs"/>
        </a:defRPr>
      </a:lvl6pPr>
      <a:lvl7pPr marL="2131192" algn="l" defTabSz="710397" rtl="0" eaLnBrk="1" latinLnBrk="0" hangingPunct="1">
        <a:defRPr sz="1398" kern="1200">
          <a:solidFill>
            <a:schemeClr val="tx1"/>
          </a:solidFill>
          <a:latin typeface="+mn-lt"/>
          <a:ea typeface="+mn-ea"/>
          <a:cs typeface="+mn-cs"/>
        </a:defRPr>
      </a:lvl7pPr>
      <a:lvl8pPr marL="2486391" algn="l" defTabSz="710397" rtl="0" eaLnBrk="1" latinLnBrk="0" hangingPunct="1">
        <a:defRPr sz="1398" kern="1200">
          <a:solidFill>
            <a:schemeClr val="tx1"/>
          </a:solidFill>
          <a:latin typeface="+mn-lt"/>
          <a:ea typeface="+mn-ea"/>
          <a:cs typeface="+mn-cs"/>
        </a:defRPr>
      </a:lvl8pPr>
      <a:lvl9pPr marL="2841589" algn="l" defTabSz="710397" rtl="0" eaLnBrk="1" latinLnBrk="0" hangingPunct="1">
        <a:defRPr sz="13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hyperlink" Target="http://scrum.org/nexus"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4CA3264-3A5D-F84C-98BA-A821D07C0D94}"/>
              </a:ext>
            </a:extLst>
          </p:cNvPr>
          <p:cNvSpPr/>
          <p:nvPr/>
        </p:nvSpPr>
        <p:spPr>
          <a:xfrm>
            <a:off x="-1" y="0"/>
            <a:ext cx="7559675" cy="5327650"/>
          </a:xfrm>
          <a:prstGeom prst="roundRect">
            <a:avLst>
              <a:gd name="adj" fmla="val 0"/>
            </a:avLst>
          </a:prstGeom>
          <a:solidFill>
            <a:srgbClr val="DE8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160531B3-7716-9F42-8E65-7514D1EF0D8A}"/>
              </a:ext>
            </a:extLst>
          </p:cNvPr>
          <p:cNvSpPr/>
          <p:nvPr/>
        </p:nvSpPr>
        <p:spPr>
          <a:xfrm>
            <a:off x="497305" y="451018"/>
            <a:ext cx="6561221" cy="4425613"/>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3"/>
          <a:stretch>
            <a:fillRect/>
          </a:stretch>
        </p:blipFill>
        <p:spPr>
          <a:xfrm>
            <a:off x="4663318" y="2963532"/>
            <a:ext cx="2690434" cy="2421864"/>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730092" y="540895"/>
            <a:ext cx="3857406" cy="1631215"/>
            <a:chOff x="2149311" y="3495522"/>
            <a:chExt cx="3364940" cy="1192814"/>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164111"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A62C39A-22C9-7F44-A975-1A5B25AC65E1}"/>
                </a:ext>
              </a:extLst>
            </p:cNvPr>
            <p:cNvSpPr txBox="1"/>
            <p:nvPr/>
          </p:nvSpPr>
          <p:spPr>
            <a:xfrm>
              <a:off x="2196272" y="3495522"/>
              <a:ext cx="3317979" cy="1192814"/>
            </a:xfrm>
            <a:prstGeom prst="rect">
              <a:avLst/>
            </a:prstGeom>
            <a:noFill/>
          </p:spPr>
          <p:txBody>
            <a:bodyPr wrap="square" rtlCol="0">
              <a:spAutoFit/>
            </a:bodyPr>
            <a:lstStyle/>
            <a:p>
              <a:r>
                <a:rPr lang="en-NL" sz="10000" dirty="0">
                  <a:solidFill>
                    <a:schemeClr val="bg1"/>
                  </a:solidFill>
                  <a:latin typeface="Marvel" pitchFamily="2" charset="0"/>
                </a:rPr>
                <a:t>PRODUCT</a:t>
              </a: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727722" y="1855924"/>
            <a:ext cx="5246875" cy="1631216"/>
            <a:chOff x="2147752" y="3614628"/>
            <a:chExt cx="3606338" cy="1770905"/>
          </a:xfrm>
        </p:grpSpPr>
        <p:sp>
          <p:nvSpPr>
            <p:cNvPr id="10" name="Rectangle 9">
              <a:extLst>
                <a:ext uri="{FF2B5EF4-FFF2-40B4-BE49-F238E27FC236}">
                  <a16:creationId xmlns:a16="http://schemas.microsoft.com/office/drawing/2014/main" id="{A70C874D-E8D2-3346-A10E-4A14DC716305}"/>
                </a:ext>
              </a:extLst>
            </p:cNvPr>
            <p:cNvSpPr/>
            <p:nvPr/>
          </p:nvSpPr>
          <p:spPr>
            <a:xfrm>
              <a:off x="2147752" y="3737176"/>
              <a:ext cx="3487888" cy="12763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TextBox 10">
              <a:extLst>
                <a:ext uri="{FF2B5EF4-FFF2-40B4-BE49-F238E27FC236}">
                  <a16:creationId xmlns:a16="http://schemas.microsoft.com/office/drawing/2014/main" id="{E48F9ECE-CD24-3E4A-BCBB-96D257CED6D0}"/>
                </a:ext>
              </a:extLst>
            </p:cNvPr>
            <p:cNvSpPr txBox="1"/>
            <p:nvPr/>
          </p:nvSpPr>
          <p:spPr>
            <a:xfrm>
              <a:off x="2187738" y="3614628"/>
              <a:ext cx="3566352" cy="1770905"/>
            </a:xfrm>
            <a:prstGeom prst="rect">
              <a:avLst/>
            </a:prstGeom>
            <a:noFill/>
          </p:spPr>
          <p:txBody>
            <a:bodyPr wrap="square" rtlCol="0">
              <a:spAutoFit/>
            </a:bodyPr>
            <a:lstStyle/>
            <a:p>
              <a:r>
                <a:rPr lang="en-NL" sz="10000" dirty="0">
                  <a:solidFill>
                    <a:schemeClr val="bg1"/>
                  </a:solidFill>
                  <a:latin typeface="Marvel" pitchFamily="2" charset="0"/>
                </a:rPr>
                <a:t>MANAGEMENT</a:t>
              </a:r>
            </a:p>
          </p:txBody>
        </p:sp>
      </p:grpSp>
      <p:grpSp>
        <p:nvGrpSpPr>
          <p:cNvPr id="14" name="Group 13">
            <a:extLst>
              <a:ext uri="{FF2B5EF4-FFF2-40B4-BE49-F238E27FC236}">
                <a16:creationId xmlns:a16="http://schemas.microsoft.com/office/drawing/2014/main" id="{AF0DEB52-07E8-FB4F-9F8B-AEC172B76B3B}"/>
              </a:ext>
            </a:extLst>
          </p:cNvPr>
          <p:cNvGrpSpPr/>
          <p:nvPr/>
        </p:nvGrpSpPr>
        <p:grpSpPr>
          <a:xfrm>
            <a:off x="716537" y="3097042"/>
            <a:ext cx="3514500" cy="1631215"/>
            <a:chOff x="2138971" y="3495522"/>
            <a:chExt cx="3317979" cy="1192814"/>
          </a:xfrm>
        </p:grpSpPr>
        <p:sp>
          <p:nvSpPr>
            <p:cNvPr id="15" name="Rectangle 14">
              <a:extLst>
                <a:ext uri="{FF2B5EF4-FFF2-40B4-BE49-F238E27FC236}">
                  <a16:creationId xmlns:a16="http://schemas.microsoft.com/office/drawing/2014/main" id="{691E11CE-3D65-A242-96DD-FD44759521E6}"/>
                </a:ext>
              </a:extLst>
            </p:cNvPr>
            <p:cNvSpPr/>
            <p:nvPr/>
          </p:nvSpPr>
          <p:spPr>
            <a:xfrm>
              <a:off x="2149311" y="3619894"/>
              <a:ext cx="3164111"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TextBox 15">
              <a:extLst>
                <a:ext uri="{FF2B5EF4-FFF2-40B4-BE49-F238E27FC236}">
                  <a16:creationId xmlns:a16="http://schemas.microsoft.com/office/drawing/2014/main" id="{B58490D3-1B73-8F45-AC60-C800B0A860C7}"/>
                </a:ext>
              </a:extLst>
            </p:cNvPr>
            <p:cNvSpPr txBox="1"/>
            <p:nvPr/>
          </p:nvSpPr>
          <p:spPr>
            <a:xfrm>
              <a:off x="2138971" y="3495522"/>
              <a:ext cx="3317979" cy="1192814"/>
            </a:xfrm>
            <a:prstGeom prst="rect">
              <a:avLst/>
            </a:prstGeom>
            <a:noFill/>
          </p:spPr>
          <p:txBody>
            <a:bodyPr wrap="square" rtlCol="0">
              <a:spAutoFit/>
            </a:bodyPr>
            <a:lstStyle/>
            <a:p>
              <a:r>
                <a:rPr lang="en-NL" sz="10000" dirty="0">
                  <a:solidFill>
                    <a:schemeClr val="bg1"/>
                  </a:solidFill>
                  <a:latin typeface="Marvel" pitchFamily="2" charset="0"/>
                </a:rPr>
                <a:t>@SCALE</a:t>
              </a: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402712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921BC4CF-B685-B043-85A0-DF0E184F9DBF}"/>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0523888E-9B06-8046-A2BE-6123694EE11E}"/>
              </a:ext>
            </a:extLst>
          </p:cNvPr>
          <p:cNvGrpSpPr/>
          <p:nvPr/>
        </p:nvGrpSpPr>
        <p:grpSpPr>
          <a:xfrm>
            <a:off x="883471" y="1432609"/>
            <a:ext cx="5792732" cy="2462432"/>
            <a:chOff x="883470" y="1304786"/>
            <a:chExt cx="5792732" cy="2462432"/>
          </a:xfrm>
        </p:grpSpPr>
        <p:sp>
          <p:nvSpPr>
            <p:cNvPr id="4" name="TextBox 3">
              <a:extLst>
                <a:ext uri="{FF2B5EF4-FFF2-40B4-BE49-F238E27FC236}">
                  <a16:creationId xmlns:a16="http://schemas.microsoft.com/office/drawing/2014/main" id="{F35F3B9E-B896-7547-8FF3-C77E69DFE116}"/>
                </a:ext>
              </a:extLst>
            </p:cNvPr>
            <p:cNvSpPr txBox="1"/>
            <p:nvPr/>
          </p:nvSpPr>
          <p:spPr>
            <a:xfrm>
              <a:off x="883470" y="130478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Create Product Roadmap(s)</a:t>
              </a:r>
            </a:p>
          </p:txBody>
        </p:sp>
        <p:sp>
          <p:nvSpPr>
            <p:cNvPr id="20" name="Diamond 19">
              <a:extLst>
                <a:ext uri="{FF2B5EF4-FFF2-40B4-BE49-F238E27FC236}">
                  <a16:creationId xmlns:a16="http://schemas.microsoft.com/office/drawing/2014/main" id="{29B8A6F0-B0C1-B44D-8BDC-B0141804ACDC}"/>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21" name="Diamond 20">
              <a:extLst>
                <a:ext uri="{FF2B5EF4-FFF2-40B4-BE49-F238E27FC236}">
                  <a16:creationId xmlns:a16="http://schemas.microsoft.com/office/drawing/2014/main" id="{E3E67A30-883E-9442-9A67-BA9E2F50D834}"/>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49994304-6B00-2042-95C8-4ADD13CF470B}"/>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341051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82205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9D7C902-C963-884A-8E77-7FF50F8FFAE3}"/>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 name="TextBox 3">
            <a:extLst>
              <a:ext uri="{FF2B5EF4-FFF2-40B4-BE49-F238E27FC236}">
                <a16:creationId xmlns:a16="http://schemas.microsoft.com/office/drawing/2014/main" id="{04A1D98C-6844-1047-AE20-4C0289E1FAD6}"/>
              </a:ext>
            </a:extLst>
          </p:cNvPr>
          <p:cNvSpPr txBox="1"/>
          <p:nvPr/>
        </p:nvSpPr>
        <p:spPr>
          <a:xfrm>
            <a:off x="953214" y="1566293"/>
            <a:ext cx="5792732" cy="2400657"/>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Create Product Vision and Strategy</a:t>
            </a:r>
          </a:p>
        </p:txBody>
      </p:sp>
      <p:sp>
        <p:nvSpPr>
          <p:cNvPr id="20" name="Diamond 19">
            <a:extLst>
              <a:ext uri="{FF2B5EF4-FFF2-40B4-BE49-F238E27FC236}">
                <a16:creationId xmlns:a16="http://schemas.microsoft.com/office/drawing/2014/main" id="{10A730E9-3F5E-B549-9374-D311210C4F11}"/>
              </a:ext>
            </a:extLst>
          </p:cNvPr>
          <p:cNvSpPr/>
          <p:nvPr/>
        </p:nvSpPr>
        <p:spPr>
          <a:xfrm>
            <a:off x="2854908" y="351233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21" name="Diamond 20">
            <a:extLst>
              <a:ext uri="{FF2B5EF4-FFF2-40B4-BE49-F238E27FC236}">
                <a16:creationId xmlns:a16="http://schemas.microsoft.com/office/drawing/2014/main" id="{C5CF28BB-8BFD-0C43-BEEB-CC4996CE0757}"/>
              </a:ext>
            </a:extLst>
          </p:cNvPr>
          <p:cNvSpPr/>
          <p:nvPr/>
        </p:nvSpPr>
        <p:spPr>
          <a:xfrm>
            <a:off x="3504742" y="350255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0045BB75-D6CE-E74F-97AD-2FA1C17D083A}"/>
              </a:ext>
            </a:extLst>
          </p:cNvPr>
          <p:cNvSpPr/>
          <p:nvPr/>
        </p:nvSpPr>
        <p:spPr>
          <a:xfrm>
            <a:off x="4154576" y="350255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022749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600171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9B185FE-3AE0-CE40-B1F3-D555FE49D8BB}"/>
              </a:ext>
            </a:extLst>
          </p:cNvPr>
          <p:cNvSpPr/>
          <p:nvPr/>
        </p:nvSpPr>
        <p:spPr>
          <a:xfrm>
            <a:off x="-1"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8311C672-BAD9-D34A-A5E4-8584946AEAE2}"/>
              </a:ext>
            </a:extLst>
          </p:cNvPr>
          <p:cNvGrpSpPr/>
          <p:nvPr/>
        </p:nvGrpSpPr>
        <p:grpSpPr>
          <a:xfrm>
            <a:off x="883470" y="1512188"/>
            <a:ext cx="5792732" cy="2303274"/>
            <a:chOff x="883470" y="1463944"/>
            <a:chExt cx="5792732" cy="2303274"/>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463944"/>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Align with Stakeholders</a:t>
              </a:r>
            </a:p>
          </p:txBody>
        </p:sp>
        <p:sp>
          <p:nvSpPr>
            <p:cNvPr id="10" name="Diamond 9">
              <a:extLst>
                <a:ext uri="{FF2B5EF4-FFF2-40B4-BE49-F238E27FC236}">
                  <a16:creationId xmlns:a16="http://schemas.microsoft.com/office/drawing/2014/main" id="{BF9EC923-CD52-C143-91C2-D0C47844DA3B}"/>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11DB0A3-F75A-2748-9280-944CA77FD465}"/>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EFDAF4A-11F8-4547-896A-43CC96CEB33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801774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771651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C24A9FC-738A-E948-888B-574014D0927C}"/>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6BC9FE46-1C12-1744-869F-2A1954FBBEB9}"/>
              </a:ext>
            </a:extLst>
          </p:cNvPr>
          <p:cNvGrpSpPr/>
          <p:nvPr/>
        </p:nvGrpSpPr>
        <p:grpSpPr>
          <a:xfrm>
            <a:off x="866556" y="1221651"/>
            <a:ext cx="5826561" cy="2419129"/>
            <a:chOff x="772153" y="1360938"/>
            <a:chExt cx="5826561" cy="2419129"/>
          </a:xfrm>
        </p:grpSpPr>
        <p:sp>
          <p:nvSpPr>
            <p:cNvPr id="6" name="TextBox 5">
              <a:extLst>
                <a:ext uri="{FF2B5EF4-FFF2-40B4-BE49-F238E27FC236}">
                  <a16:creationId xmlns:a16="http://schemas.microsoft.com/office/drawing/2014/main" id="{009EAD6C-D563-D744-AFCA-AE8CA95E6630}"/>
                </a:ext>
              </a:extLst>
            </p:cNvPr>
            <p:cNvSpPr txBox="1"/>
            <p:nvPr/>
          </p:nvSpPr>
          <p:spPr>
            <a:xfrm>
              <a:off x="805982" y="1360938"/>
              <a:ext cx="5792732" cy="861774"/>
            </a:xfrm>
            <a:prstGeom prst="rect">
              <a:avLst/>
            </a:prstGeom>
            <a:noFill/>
          </p:spPr>
          <p:txBody>
            <a:bodyPr wrap="square" rtlCol="0">
              <a:spAutoFit/>
            </a:bodyPr>
            <a:lstStyle/>
            <a:p>
              <a:pPr algn="ctr"/>
              <a:endParaRPr lang="en-NL" sz="5000" b="1" dirty="0">
                <a:solidFill>
                  <a:schemeClr val="bg1"/>
                </a:solidFill>
                <a:latin typeface="Ubuntu" panose="020B0504030602030204" pitchFamily="34" charset="0"/>
              </a:endParaRPr>
            </a:p>
          </p:txBody>
        </p:sp>
        <p:sp>
          <p:nvSpPr>
            <p:cNvPr id="4" name="TextBox 3">
              <a:extLst>
                <a:ext uri="{FF2B5EF4-FFF2-40B4-BE49-F238E27FC236}">
                  <a16:creationId xmlns:a16="http://schemas.microsoft.com/office/drawing/2014/main" id="{88A30269-D0EB-7B4C-B477-E01E4574E33E}"/>
                </a:ext>
              </a:extLst>
            </p:cNvPr>
            <p:cNvSpPr txBox="1"/>
            <p:nvPr/>
          </p:nvSpPr>
          <p:spPr>
            <a:xfrm>
              <a:off x="772153" y="2096627"/>
              <a:ext cx="5792732" cy="861774"/>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Write Epics</a:t>
              </a:r>
            </a:p>
          </p:txBody>
        </p:sp>
        <p:sp>
          <p:nvSpPr>
            <p:cNvPr id="11" name="Diamond 10">
              <a:extLst>
                <a:ext uri="{FF2B5EF4-FFF2-40B4-BE49-F238E27FC236}">
                  <a16:creationId xmlns:a16="http://schemas.microsoft.com/office/drawing/2014/main" id="{03BDDDED-6802-4A40-9C6E-CE6DB781899E}"/>
                </a:ext>
              </a:extLst>
            </p:cNvPr>
            <p:cNvSpPr/>
            <p:nvPr/>
          </p:nvSpPr>
          <p:spPr>
            <a:xfrm>
              <a:off x="2743590" y="322987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CDC72D21-46AD-6F4E-8F0B-40421938DA7E}"/>
                </a:ext>
              </a:extLst>
            </p:cNvPr>
            <p:cNvSpPr/>
            <p:nvPr/>
          </p:nvSpPr>
          <p:spPr>
            <a:xfrm>
              <a:off x="3393424" y="3220105"/>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Diamond 12">
              <a:extLst>
                <a:ext uri="{FF2B5EF4-FFF2-40B4-BE49-F238E27FC236}">
                  <a16:creationId xmlns:a16="http://schemas.microsoft.com/office/drawing/2014/main" id="{32C05A21-B0BF-DC40-ADF2-E5DF56246586}"/>
                </a:ext>
              </a:extLst>
            </p:cNvPr>
            <p:cNvSpPr/>
            <p:nvPr/>
          </p:nvSpPr>
          <p:spPr>
            <a:xfrm>
              <a:off x="4043258" y="3220105"/>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83808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9901931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4CB84C5-9CEF-0B4C-A30F-8552B621ACE1}"/>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6D474F51-8CD4-BE40-BB2E-BC1101989427}"/>
              </a:ext>
            </a:extLst>
          </p:cNvPr>
          <p:cNvGrpSpPr/>
          <p:nvPr/>
        </p:nvGrpSpPr>
        <p:grpSpPr>
          <a:xfrm>
            <a:off x="712956" y="1432609"/>
            <a:ext cx="6133762" cy="2462432"/>
            <a:chOff x="712955" y="1304786"/>
            <a:chExt cx="6133762" cy="2462432"/>
          </a:xfrm>
        </p:grpSpPr>
        <p:sp>
          <p:nvSpPr>
            <p:cNvPr id="6" name="TextBox 5">
              <a:extLst>
                <a:ext uri="{FF2B5EF4-FFF2-40B4-BE49-F238E27FC236}">
                  <a16:creationId xmlns:a16="http://schemas.microsoft.com/office/drawing/2014/main" id="{009EAD6C-D563-D744-AFCA-AE8CA95E6630}"/>
                </a:ext>
              </a:extLst>
            </p:cNvPr>
            <p:cNvSpPr txBox="1"/>
            <p:nvPr/>
          </p:nvSpPr>
          <p:spPr>
            <a:xfrm>
              <a:off x="712955" y="1304786"/>
              <a:ext cx="613376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Order the</a:t>
              </a:r>
            </a:p>
            <a:p>
              <a:pPr algn="ctr"/>
              <a:r>
                <a:rPr lang="en-NL" sz="5000" b="1" dirty="0">
                  <a:solidFill>
                    <a:schemeClr val="bg1"/>
                  </a:solidFill>
                  <a:latin typeface="Ubuntu" panose="020B0504030602030204" pitchFamily="34" charset="0"/>
                </a:rPr>
                <a:t>Product Backlog</a:t>
              </a:r>
            </a:p>
          </p:txBody>
        </p:sp>
        <p:sp>
          <p:nvSpPr>
            <p:cNvPr id="10" name="Diamond 9">
              <a:extLst>
                <a:ext uri="{FF2B5EF4-FFF2-40B4-BE49-F238E27FC236}">
                  <a16:creationId xmlns:a16="http://schemas.microsoft.com/office/drawing/2014/main" id="{04B27ABF-7C40-D04C-9ECC-6FE20656663A}"/>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B8C10F54-C87D-5744-8035-A30366556BF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22FBFC88-2C68-704D-8F06-5F3A682456F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234181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7AEBD6-367D-D941-98BD-0EEFF9B8D9C8}"/>
              </a:ext>
            </a:extLst>
          </p:cNvPr>
          <p:cNvSpPr/>
          <p:nvPr/>
        </p:nvSpPr>
        <p:spPr>
          <a:xfrm>
            <a:off x="-1" y="0"/>
            <a:ext cx="7559675" cy="5327650"/>
          </a:xfrm>
          <a:prstGeom prst="rect">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3700">
              <a:solidFill>
                <a:schemeClr val="tx1"/>
              </a:solidFill>
            </a:endParaRPr>
          </a:p>
        </p:txBody>
      </p:sp>
      <p:pic>
        <p:nvPicPr>
          <p:cNvPr id="15" name="Picture 14">
            <a:extLst>
              <a:ext uri="{FF2B5EF4-FFF2-40B4-BE49-F238E27FC236}">
                <a16:creationId xmlns:a16="http://schemas.microsoft.com/office/drawing/2014/main" id="{789A4496-9FBC-704F-B2C1-D5C1E9DB312E}"/>
              </a:ext>
            </a:extLst>
          </p:cNvPr>
          <p:cNvPicPr>
            <a:picLocks noChangeAspect="1"/>
          </p:cNvPicPr>
          <p:nvPr/>
        </p:nvPicPr>
        <p:blipFill>
          <a:blip r:embed="rId3"/>
          <a:stretch>
            <a:fillRect/>
          </a:stretch>
        </p:blipFill>
        <p:spPr>
          <a:xfrm>
            <a:off x="5185553" y="3694952"/>
            <a:ext cx="1377557" cy="570453"/>
          </a:xfrm>
          <a:prstGeom prst="rect">
            <a:avLst/>
          </a:prstGeom>
        </p:spPr>
      </p:pic>
      <p:pic>
        <p:nvPicPr>
          <p:cNvPr id="16" name="Picture 15" descr="A picture containing food, drawing&#10;&#10;Description automatically generated">
            <a:extLst>
              <a:ext uri="{FF2B5EF4-FFF2-40B4-BE49-F238E27FC236}">
                <a16:creationId xmlns:a16="http://schemas.microsoft.com/office/drawing/2014/main" id="{5BFC205A-19C7-9F49-929A-165FFE6218EB}"/>
              </a:ext>
            </a:extLst>
          </p:cNvPr>
          <p:cNvPicPr>
            <a:picLocks noChangeAspect="1"/>
          </p:cNvPicPr>
          <p:nvPr/>
        </p:nvPicPr>
        <p:blipFill rotWithShape="1">
          <a:blip r:embed="rId4"/>
          <a:srcRect t="19682" b="23765"/>
          <a:stretch/>
        </p:blipFill>
        <p:spPr>
          <a:xfrm>
            <a:off x="4831258" y="104274"/>
            <a:ext cx="2268599" cy="1262476"/>
          </a:xfrm>
          <a:prstGeom prst="rect">
            <a:avLst/>
          </a:prstGeom>
        </p:spPr>
      </p:pic>
      <p:sp>
        <p:nvSpPr>
          <p:cNvPr id="17" name="Rectangle 16">
            <a:extLst>
              <a:ext uri="{FF2B5EF4-FFF2-40B4-BE49-F238E27FC236}">
                <a16:creationId xmlns:a16="http://schemas.microsoft.com/office/drawing/2014/main" id="{1CFD67FC-EB16-7E4E-B8D4-767E78D204CB}"/>
              </a:ext>
            </a:extLst>
          </p:cNvPr>
          <p:cNvSpPr/>
          <p:nvPr/>
        </p:nvSpPr>
        <p:spPr>
          <a:xfrm>
            <a:off x="4441960" y="1366749"/>
            <a:ext cx="2892419" cy="2446824"/>
          </a:xfrm>
          <a:prstGeom prst="rect">
            <a:avLst/>
          </a:prstGeom>
        </p:spPr>
        <p:txBody>
          <a:bodyPr wrap="square">
            <a:spAutoFit/>
          </a:bodyPr>
          <a:lstStyle/>
          <a:p>
            <a:pPr algn="ctr"/>
            <a:r>
              <a:rPr lang="en-GB" sz="900" b="1" dirty="0">
                <a:solidFill>
                  <a:schemeClr val="bg1"/>
                </a:solidFill>
                <a:latin typeface="Ubuntu Light" panose="020B0304030602030204" pitchFamily="34" charset="0"/>
              </a:rPr>
              <a:t>Scrum</a:t>
            </a:r>
            <a:r>
              <a:rPr lang="en-GB" sz="900" dirty="0">
                <a:solidFill>
                  <a:schemeClr val="bg1"/>
                </a:solidFill>
                <a:latin typeface="Ubuntu Light" panose="020B0304030602030204" pitchFamily="34" charset="0"/>
              </a:rPr>
              <a:t> </a:t>
            </a:r>
            <a:r>
              <a:rPr lang="en-GB" sz="900" b="1" dirty="0">
                <a:solidFill>
                  <a:schemeClr val="bg1"/>
                </a:solidFill>
                <a:latin typeface="Ubuntu Light" panose="020B0304030602030204" pitchFamily="34" charset="0"/>
              </a:rPr>
              <a:t>Facilitators</a:t>
            </a:r>
            <a:r>
              <a:rPr lang="en-GB" sz="900" dirty="0">
                <a:solidFill>
                  <a:schemeClr val="bg1"/>
                </a:solidFill>
                <a:latin typeface="Ubuntu Light" panose="020B0304030602030204" pitchFamily="34" charset="0"/>
              </a:rPr>
              <a:t> is a Dutch-based training organization on a mission to help professionals become awesome Scrum facilitators. A Scrum Facilitator can be a Scrum Master, Product Owner, developer or  leader. Great Scrum Facilitators understand the Scrum values &amp; principles and use these to effectively implement Scrum with their teams and organizations.</a:t>
            </a:r>
          </a:p>
          <a:p>
            <a:pPr algn="ctr"/>
            <a:endParaRPr lang="en-GB" sz="900" dirty="0">
              <a:solidFill>
                <a:schemeClr val="bg1"/>
              </a:solidFill>
              <a:latin typeface="Ubuntu Light" panose="020B0304030602030204" pitchFamily="34" charset="0"/>
            </a:endParaRPr>
          </a:p>
          <a:p>
            <a:pPr algn="ctr"/>
            <a:r>
              <a:rPr lang="en-GB" sz="900" b="1" dirty="0">
                <a:solidFill>
                  <a:schemeClr val="bg1"/>
                </a:solidFill>
                <a:latin typeface="Ubuntu Light" panose="020B0304030602030204" pitchFamily="34" charset="0"/>
              </a:rPr>
              <a:t>Scrum Facilitators is a Scrum.org partner</a:t>
            </a:r>
            <a:r>
              <a:rPr lang="en-GB" sz="900" dirty="0">
                <a:solidFill>
                  <a:schemeClr val="bg1"/>
                </a:solidFill>
                <a:latin typeface="Ubuntu Light" panose="020B0304030602030204" pitchFamily="34" charset="0"/>
              </a:rPr>
              <a:t>. Our classes are accredited, always up-to-date, fun, super interactive and always facilitated by two trainers to maximize your learning objectives. Our trainers are </a:t>
            </a:r>
            <a:r>
              <a:rPr lang="en-GB" sz="900" b="1" dirty="0">
                <a:solidFill>
                  <a:schemeClr val="bg1"/>
                </a:solidFill>
                <a:latin typeface="Ubuntu Light" panose="020B0304030602030204" pitchFamily="34" charset="0"/>
              </a:rPr>
              <a:t>seasoned experts </a:t>
            </a:r>
            <a:r>
              <a:rPr lang="en-GB" sz="900" dirty="0">
                <a:solidFill>
                  <a:schemeClr val="bg1"/>
                </a:solidFill>
                <a:latin typeface="Ubuntu Light" panose="020B0304030602030204" pitchFamily="34" charset="0"/>
              </a:rPr>
              <a:t>and </a:t>
            </a:r>
            <a:r>
              <a:rPr lang="en-GB" sz="900" b="1" dirty="0">
                <a:solidFill>
                  <a:schemeClr val="bg1"/>
                </a:solidFill>
                <a:latin typeface="Ubuntu Light" panose="020B0304030602030204" pitchFamily="34" charset="0"/>
              </a:rPr>
              <a:t>Scrum.org certified </a:t>
            </a:r>
            <a:r>
              <a:rPr lang="en-GB" sz="900" dirty="0">
                <a:solidFill>
                  <a:schemeClr val="bg1"/>
                </a:solidFill>
                <a:latin typeface="Ubuntu Light" panose="020B0304030602030204" pitchFamily="34" charset="0"/>
              </a:rPr>
              <a:t>Professional Scrum Trainers with substantial real life experience in various settings.</a:t>
            </a:r>
          </a:p>
          <a:p>
            <a:pPr algn="ctr"/>
            <a:endParaRPr lang="en-GB" sz="900" dirty="0">
              <a:solidFill>
                <a:schemeClr val="bg1"/>
              </a:solidFill>
              <a:latin typeface="Ubuntu Light" panose="020B0304030602030204" pitchFamily="34" charset="0"/>
            </a:endParaRPr>
          </a:p>
        </p:txBody>
      </p:sp>
      <p:sp>
        <p:nvSpPr>
          <p:cNvPr id="18" name="TextBox 17">
            <a:extLst>
              <a:ext uri="{FF2B5EF4-FFF2-40B4-BE49-F238E27FC236}">
                <a16:creationId xmlns:a16="http://schemas.microsoft.com/office/drawing/2014/main" id="{6F943A64-0EE7-0746-8785-BA4ACC104E94}"/>
              </a:ext>
            </a:extLst>
          </p:cNvPr>
          <p:cNvSpPr txBox="1"/>
          <p:nvPr/>
        </p:nvSpPr>
        <p:spPr>
          <a:xfrm>
            <a:off x="226222" y="936211"/>
            <a:ext cx="3981207" cy="1015663"/>
          </a:xfrm>
          <a:prstGeom prst="rect">
            <a:avLst/>
          </a:prstGeom>
          <a:noFill/>
        </p:spPr>
        <p:txBody>
          <a:bodyPr wrap="square" rtlCol="0">
            <a:spAutoFit/>
          </a:bodyPr>
          <a:lstStyle/>
          <a:p>
            <a:pPr algn="ctr"/>
            <a:r>
              <a:rPr lang="en-GB" sz="1000" dirty="0">
                <a:solidFill>
                  <a:schemeClr val="bg1"/>
                </a:solidFill>
                <a:latin typeface="Ubuntu" panose="020B0504030602030204" pitchFamily="34" charset="0"/>
              </a:rPr>
              <a:t>The purpose of this game is supporting conversations on scaling the Product Owner role in your organisation. It is best played with a mix people from the Scrum Teams and the management team of your organisation. It can also help when played within a single Scrum Team. Scan the QR-code for the full ‘how to play’ article </a:t>
            </a:r>
            <a:r>
              <a:rPr lang="en-GB" sz="1000" i="1" dirty="0">
                <a:solidFill>
                  <a:schemeClr val="bg1"/>
                </a:solidFill>
                <a:latin typeface="Ubuntu" panose="020B0504030602030204" pitchFamily="34" charset="0"/>
              </a:rPr>
              <a:t>or</a:t>
            </a:r>
            <a:r>
              <a:rPr lang="en-GB" sz="1000" dirty="0">
                <a:solidFill>
                  <a:schemeClr val="bg1"/>
                </a:solidFill>
                <a:latin typeface="Ubuntu" panose="020B0504030602030204" pitchFamily="34" charset="0"/>
              </a:rPr>
              <a:t> simply follow these steps:</a:t>
            </a:r>
            <a:endParaRPr lang="en-NL" sz="1000" dirty="0">
              <a:latin typeface="Ubuntu" panose="020B0504030602030204" pitchFamily="34" charset="0"/>
            </a:endParaRPr>
          </a:p>
        </p:txBody>
      </p:sp>
      <p:sp>
        <p:nvSpPr>
          <p:cNvPr id="20" name="TextBox 19">
            <a:extLst>
              <a:ext uri="{FF2B5EF4-FFF2-40B4-BE49-F238E27FC236}">
                <a16:creationId xmlns:a16="http://schemas.microsoft.com/office/drawing/2014/main" id="{CF06092E-B2A6-EB41-86F4-7148929817BE}"/>
              </a:ext>
            </a:extLst>
          </p:cNvPr>
          <p:cNvSpPr txBox="1"/>
          <p:nvPr/>
        </p:nvSpPr>
        <p:spPr>
          <a:xfrm>
            <a:off x="202151" y="2033672"/>
            <a:ext cx="4043760" cy="2862322"/>
          </a:xfrm>
          <a:prstGeom prst="rect">
            <a:avLst/>
          </a:prstGeom>
          <a:noFill/>
        </p:spPr>
        <p:txBody>
          <a:bodyPr wrap="square" rtlCol="0">
            <a:spAutoFit/>
          </a:bodyPr>
          <a:lstStyle/>
          <a:p>
            <a:pPr marL="228600" indent="-228600">
              <a:buFont typeface="+mj-lt"/>
              <a:buAutoNum type="arabicPeriod"/>
            </a:pPr>
            <a:r>
              <a:rPr lang="en-GB" sz="900" dirty="0">
                <a:solidFill>
                  <a:schemeClr val="bg1"/>
                </a:solidFill>
                <a:latin typeface="Ubuntu Light" panose="020B0304030602030204" pitchFamily="34" charset="0"/>
              </a:rPr>
              <a:t>As a Scrum Facilitator, put the ‘Developers’ and ‘Product Owner’ role cards on the floor or wall;</a:t>
            </a:r>
          </a:p>
          <a:p>
            <a:pPr marL="228600" indent="-228600">
              <a:buFont typeface="+mj-lt"/>
              <a:buAutoNum type="arabicPeriod"/>
            </a:pPr>
            <a:r>
              <a:rPr lang="en-GB" sz="900" dirty="0">
                <a:solidFill>
                  <a:schemeClr val="bg1"/>
                </a:solidFill>
                <a:latin typeface="Ubuntu Light" panose="020B0304030602030204" pitchFamily="34" charset="0"/>
              </a:rPr>
              <a:t>Form  up to 4 groups and give each group an equal number of activity cards; </a:t>
            </a:r>
          </a:p>
          <a:p>
            <a:pPr marL="228600" indent="-228600">
              <a:buFont typeface="+mj-lt"/>
              <a:buAutoNum type="arabicPeriod"/>
            </a:pPr>
            <a:r>
              <a:rPr lang="en-GB" sz="900" dirty="0">
                <a:solidFill>
                  <a:schemeClr val="bg1"/>
                </a:solidFill>
                <a:latin typeface="Ubuntu Light" panose="020B0304030602030204" pitchFamily="34" charset="0"/>
              </a:rPr>
              <a:t>Invite them to place each activity card under one of the two role cards until all cards are placed;</a:t>
            </a:r>
          </a:p>
          <a:p>
            <a:pPr marL="228600" indent="-228600">
              <a:buFont typeface="+mj-lt"/>
              <a:buAutoNum type="arabicPeriod"/>
            </a:pPr>
            <a:r>
              <a:rPr lang="en-GB" sz="900" dirty="0">
                <a:solidFill>
                  <a:schemeClr val="bg1"/>
                </a:solidFill>
                <a:latin typeface="Ubuntu Light" panose="020B0304030602030204" pitchFamily="34" charset="0"/>
              </a:rPr>
              <a:t>Inspect the increment with the entire group. Ask participants to share what sticks out to them, then as a group adjust where needed;</a:t>
            </a:r>
          </a:p>
          <a:p>
            <a:pPr marL="228600" indent="-228600">
              <a:buFont typeface="+mj-lt"/>
              <a:buAutoNum type="arabicPeriod"/>
            </a:pPr>
            <a:r>
              <a:rPr lang="en-GB" sz="900" dirty="0">
                <a:solidFill>
                  <a:schemeClr val="bg1"/>
                </a:solidFill>
                <a:latin typeface="Ubuntu Light" panose="020B0304030602030204" pitchFamily="34" charset="0"/>
              </a:rPr>
              <a:t>Now explain that the product owner is scaling from one to three Scrum Teams. Invite participants to discuss what could be moved from the PO towards the Developers to deal with the PO’s increased workload;</a:t>
            </a:r>
          </a:p>
          <a:p>
            <a:pPr marL="228600" indent="-228600">
              <a:buFont typeface="+mj-lt"/>
              <a:buAutoNum type="arabicPeriod"/>
            </a:pPr>
            <a:r>
              <a:rPr lang="en-GB" sz="900" dirty="0">
                <a:solidFill>
                  <a:schemeClr val="bg1"/>
                </a:solidFill>
                <a:latin typeface="Ubuntu Light" panose="020B0304030602030204" pitchFamily="34" charset="0"/>
              </a:rPr>
              <a:t>Explain that the PO is now becoming responsible for 5 Scrum Teams and introduce the Product Team role card (see the full ‘how to play’ via the QR code for some important remarks!);</a:t>
            </a:r>
          </a:p>
          <a:p>
            <a:pPr marL="228600" indent="-228600">
              <a:buFont typeface="+mj-lt"/>
              <a:buAutoNum type="arabicPeriod"/>
            </a:pPr>
            <a:r>
              <a:rPr lang="en-GB" sz="900" dirty="0">
                <a:solidFill>
                  <a:schemeClr val="bg1"/>
                </a:solidFill>
                <a:latin typeface="Ubuntu Light" panose="020B0304030602030204" pitchFamily="34" charset="0"/>
              </a:rPr>
              <a:t>Ask participants to discuss which product management activities could move from the Product Owner to the Product Team to again release pressure from the PO.</a:t>
            </a:r>
          </a:p>
          <a:p>
            <a:pPr marL="228600" indent="-228600">
              <a:buFont typeface="+mj-lt"/>
              <a:buAutoNum type="arabicPeriod"/>
            </a:pPr>
            <a:r>
              <a:rPr lang="en-GB" sz="900" dirty="0">
                <a:solidFill>
                  <a:schemeClr val="bg1"/>
                </a:solidFill>
                <a:latin typeface="Ubuntu Light" panose="020B0304030602030204" pitchFamily="34" charset="0"/>
              </a:rPr>
              <a:t>Close off by inspecting this last increment as a group. Point out where the group disagrees. </a:t>
            </a:r>
            <a:r>
              <a:rPr lang="en-GB" sz="900" b="1" dirty="0">
                <a:solidFill>
                  <a:schemeClr val="bg1"/>
                </a:solidFill>
                <a:latin typeface="Ubuntu Light" panose="020B0304030602030204" pitchFamily="34" charset="0"/>
              </a:rPr>
              <a:t>These might be your organisation’s main points of attention when scaling the Product Owner role!</a:t>
            </a:r>
            <a:endParaRPr lang="en-NL" sz="900" b="1" dirty="0">
              <a:solidFill>
                <a:schemeClr val="bg1"/>
              </a:solidFill>
              <a:latin typeface="Ubuntu Light" panose="020B0304030602030204" pitchFamily="34" charset="0"/>
            </a:endParaRPr>
          </a:p>
        </p:txBody>
      </p:sp>
      <p:sp>
        <p:nvSpPr>
          <p:cNvPr id="21" name="TextBox 20">
            <a:extLst>
              <a:ext uri="{FF2B5EF4-FFF2-40B4-BE49-F238E27FC236}">
                <a16:creationId xmlns:a16="http://schemas.microsoft.com/office/drawing/2014/main" id="{198E9943-4F58-D344-BF0A-1E1F4F8AC017}"/>
              </a:ext>
            </a:extLst>
          </p:cNvPr>
          <p:cNvSpPr txBox="1"/>
          <p:nvPr/>
        </p:nvSpPr>
        <p:spPr>
          <a:xfrm>
            <a:off x="4488597" y="4265405"/>
            <a:ext cx="2771468" cy="630942"/>
          </a:xfrm>
          <a:prstGeom prst="rect">
            <a:avLst/>
          </a:prstGeom>
          <a:noFill/>
        </p:spPr>
        <p:txBody>
          <a:bodyPr wrap="square" rtlCol="0">
            <a:spAutoFit/>
          </a:bodyPr>
          <a:lstStyle/>
          <a:p>
            <a:pPr algn="ctr"/>
            <a:r>
              <a:rPr lang="en-NL" sz="700" dirty="0">
                <a:solidFill>
                  <a:schemeClr val="bg1"/>
                </a:solidFill>
                <a:latin typeface="Ubuntu Light" panose="020B0304030602030204" pitchFamily="34" charset="0"/>
              </a:rPr>
              <a:t>Learn about </a:t>
            </a:r>
            <a:r>
              <a:rPr lang="en-US" sz="700" dirty="0">
                <a:solidFill>
                  <a:schemeClr val="bg1"/>
                </a:solidFill>
                <a:latin typeface="Ubuntu Light" panose="020B0304030602030204" pitchFamily="34" charset="0"/>
              </a:rPr>
              <a:t>scaling Scrum at</a:t>
            </a:r>
            <a:r>
              <a:rPr lang="en-GB" sz="700" dirty="0">
                <a:solidFill>
                  <a:schemeClr val="bg1"/>
                </a:solidFill>
                <a:latin typeface="Ubuntu Light" panose="020B0304030602030204" pitchFamily="34" charset="0"/>
              </a:rPr>
              <a:t> </a:t>
            </a:r>
            <a:r>
              <a:rPr lang="en-GB" sz="700" dirty="0">
                <a:solidFill>
                  <a:schemeClr val="bg1"/>
                </a:solidFill>
                <a:latin typeface="Ubuntu Light" panose="020B0304030602030204" pitchFamily="34" charset="0"/>
                <a:hlinkClick r:id="rId5"/>
              </a:rPr>
              <a:t>http://scrum.org/nexus</a:t>
            </a:r>
            <a:endParaRPr lang="en-NL" sz="700" dirty="0">
              <a:solidFill>
                <a:schemeClr val="bg1"/>
              </a:solidFill>
              <a:latin typeface="Ubuntu Light" panose="020B0304030602030204" pitchFamily="34" charset="0"/>
            </a:endParaRPr>
          </a:p>
          <a:p>
            <a:pPr algn="ctr"/>
            <a:endParaRPr lang="en-NL" sz="700" dirty="0">
              <a:solidFill>
                <a:schemeClr val="bg1"/>
              </a:solidFill>
              <a:latin typeface="Ubuntu Light" panose="020B0304030602030204" pitchFamily="34" charset="0"/>
            </a:endParaRPr>
          </a:p>
          <a:p>
            <a:pPr algn="ctr"/>
            <a:r>
              <a:rPr lang="en-GB" sz="700" dirty="0">
                <a:solidFill>
                  <a:schemeClr val="bg1"/>
                </a:solidFill>
                <a:latin typeface="Ubuntu Light" panose="020B0304030602030204" pitchFamily="34" charset="0"/>
              </a:rPr>
              <a:t>The Measuring Outcome game (v1.2.1) is licensed under </a:t>
            </a:r>
          </a:p>
          <a:p>
            <a:pPr algn="ctr"/>
            <a:r>
              <a:rPr lang="en-GB" sz="700" dirty="0">
                <a:solidFill>
                  <a:schemeClr val="bg1"/>
                </a:solidFill>
                <a:latin typeface="Ubuntu Light" panose="020B0304030602030204" pitchFamily="34" charset="0"/>
              </a:rPr>
              <a:t>CC BY-NC-SA 4.0</a:t>
            </a:r>
          </a:p>
          <a:p>
            <a:pPr algn="ctr"/>
            <a:r>
              <a:rPr lang="en-GB" sz="700" dirty="0">
                <a:solidFill>
                  <a:schemeClr val="bg1">
                    <a:lumMod val="75000"/>
                  </a:schemeClr>
                </a:solidFill>
                <a:latin typeface="Ubuntu Light" panose="020B0304030602030204" pitchFamily="34" charset="0"/>
              </a:rPr>
              <a:t>By Scrum Facilitators</a:t>
            </a:r>
          </a:p>
        </p:txBody>
      </p:sp>
      <p:sp>
        <p:nvSpPr>
          <p:cNvPr id="19" name="TextBox 18">
            <a:extLst>
              <a:ext uri="{FF2B5EF4-FFF2-40B4-BE49-F238E27FC236}">
                <a16:creationId xmlns:a16="http://schemas.microsoft.com/office/drawing/2014/main" id="{595EE125-EFCC-F14F-8498-A6CD8EEF0F59}"/>
              </a:ext>
            </a:extLst>
          </p:cNvPr>
          <p:cNvSpPr txBox="1"/>
          <p:nvPr/>
        </p:nvSpPr>
        <p:spPr>
          <a:xfrm>
            <a:off x="202151" y="202386"/>
            <a:ext cx="3505809" cy="664926"/>
          </a:xfrm>
          <a:prstGeom prst="rect">
            <a:avLst/>
          </a:prstGeom>
          <a:noFill/>
        </p:spPr>
        <p:txBody>
          <a:bodyPr wrap="square" rtlCol="0">
            <a:spAutoFit/>
          </a:bodyPr>
          <a:lstStyle/>
          <a:p>
            <a:r>
              <a:rPr lang="en-NL" sz="3700" b="1" dirty="0">
                <a:latin typeface="Marvel" pitchFamily="2" charset="0"/>
              </a:rPr>
              <a:t>FA</a:t>
            </a:r>
            <a:r>
              <a:rPr lang="en-NL" sz="3700" b="1" spc="200" dirty="0">
                <a:latin typeface="Marvel" pitchFamily="2" charset="0"/>
              </a:rPr>
              <a:t>CI</a:t>
            </a:r>
            <a:r>
              <a:rPr lang="en-NL" sz="3700" b="1" spc="100" dirty="0">
                <a:latin typeface="Marvel" pitchFamily="2" charset="0"/>
              </a:rPr>
              <a:t>LI</a:t>
            </a:r>
            <a:r>
              <a:rPr lang="en-NL" sz="3700" b="1" dirty="0">
                <a:latin typeface="Marvel" pitchFamily="2" charset="0"/>
              </a:rPr>
              <a:t>TAT</a:t>
            </a:r>
            <a:r>
              <a:rPr lang="en-NL" sz="3700" b="1" spc="200" dirty="0">
                <a:latin typeface="Marvel" pitchFamily="2" charset="0"/>
              </a:rPr>
              <a:t>E </a:t>
            </a:r>
            <a:r>
              <a:rPr lang="en-NL" sz="3700" b="1" dirty="0">
                <a:latin typeface="Marvel" pitchFamily="2" charset="0"/>
              </a:rPr>
              <a:t>T</a:t>
            </a:r>
            <a:r>
              <a:rPr lang="en-NL" sz="3700" b="1" spc="200" dirty="0">
                <a:latin typeface="Marvel" pitchFamily="2" charset="0"/>
              </a:rPr>
              <a:t>HE </a:t>
            </a:r>
            <a:r>
              <a:rPr lang="en-NL" sz="3700" b="1" spc="100" dirty="0">
                <a:latin typeface="Marvel" pitchFamily="2" charset="0"/>
              </a:rPr>
              <a:t>G</a:t>
            </a:r>
            <a:r>
              <a:rPr lang="en-NL" sz="3700" b="1" spc="200" dirty="0">
                <a:latin typeface="Marvel" pitchFamily="2" charset="0"/>
              </a:rPr>
              <a:t>AME</a:t>
            </a:r>
          </a:p>
        </p:txBody>
      </p:sp>
      <p:cxnSp>
        <p:nvCxnSpPr>
          <p:cNvPr id="4" name="Straight Connector 3">
            <a:extLst>
              <a:ext uri="{FF2B5EF4-FFF2-40B4-BE49-F238E27FC236}">
                <a16:creationId xmlns:a16="http://schemas.microsoft.com/office/drawing/2014/main" id="{68785FFA-7409-D846-8C87-4C5E3E391542}"/>
              </a:ext>
            </a:extLst>
          </p:cNvPr>
          <p:cNvCxnSpPr>
            <a:cxnSpLocks/>
          </p:cNvCxnSpPr>
          <p:nvPr/>
        </p:nvCxnSpPr>
        <p:spPr>
          <a:xfrm>
            <a:off x="4371440" y="161565"/>
            <a:ext cx="0" cy="4842504"/>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F1CB280A-F50E-C649-AC82-0D6A924F0C8C}"/>
              </a:ext>
            </a:extLst>
          </p:cNvPr>
          <p:cNvPicPr>
            <a:picLocks noChangeAspect="1"/>
          </p:cNvPicPr>
          <p:nvPr/>
        </p:nvPicPr>
        <p:blipFill>
          <a:blip r:embed="rId6"/>
          <a:stretch>
            <a:fillRect/>
          </a:stretch>
        </p:blipFill>
        <p:spPr>
          <a:xfrm>
            <a:off x="3557914" y="163411"/>
            <a:ext cx="727738" cy="838113"/>
          </a:xfrm>
          <a:prstGeom prst="rect">
            <a:avLst/>
          </a:prstGeom>
        </p:spPr>
      </p:pic>
      <p:pic>
        <p:nvPicPr>
          <p:cNvPr id="2" name="Picture 1">
            <a:extLst>
              <a:ext uri="{FF2B5EF4-FFF2-40B4-BE49-F238E27FC236}">
                <a16:creationId xmlns:a16="http://schemas.microsoft.com/office/drawing/2014/main" id="{40803506-06CF-A345-B682-F74CF068AD52}"/>
              </a:ext>
            </a:extLst>
          </p:cNvPr>
          <p:cNvPicPr>
            <a:picLocks noChangeAspect="1"/>
          </p:cNvPicPr>
          <p:nvPr/>
        </p:nvPicPr>
        <p:blipFill rotWithShape="1">
          <a:blip r:embed="rId7"/>
          <a:srcRect l="5617" t="5610" r="4522" b="4634"/>
          <a:stretch/>
        </p:blipFill>
        <p:spPr>
          <a:xfrm>
            <a:off x="3724002" y="202903"/>
            <a:ext cx="537951" cy="537321"/>
          </a:xfrm>
          <a:prstGeom prst="rect">
            <a:avLst/>
          </a:prstGeom>
        </p:spPr>
      </p:pic>
    </p:spTree>
    <p:extLst>
      <p:ext uri="{BB962C8B-B14F-4D97-AF65-F5344CB8AC3E}">
        <p14:creationId xmlns:p14="http://schemas.microsoft.com/office/powerpoint/2010/main" val="959106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2134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11E2F49-79D9-654D-84E8-980E410AB36D}"/>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7DF2276-5808-9F42-974A-9B79EEF9C2B3}"/>
              </a:ext>
            </a:extLst>
          </p:cNvPr>
          <p:cNvGrpSpPr/>
          <p:nvPr/>
        </p:nvGrpSpPr>
        <p:grpSpPr>
          <a:xfrm>
            <a:off x="883471" y="1432609"/>
            <a:ext cx="5792732" cy="2462432"/>
            <a:chOff x="883470" y="1304786"/>
            <a:chExt cx="5792732" cy="2462432"/>
          </a:xfrm>
        </p:grpSpPr>
        <p:sp>
          <p:nvSpPr>
            <p:cNvPr id="4" name="TextBox 3">
              <a:extLst>
                <a:ext uri="{FF2B5EF4-FFF2-40B4-BE49-F238E27FC236}">
                  <a16:creationId xmlns:a16="http://schemas.microsoft.com/office/drawing/2014/main" id="{1F13E17C-AF64-BC4F-A603-A903BFA0E337}"/>
                </a:ext>
              </a:extLst>
            </p:cNvPr>
            <p:cNvSpPr txBox="1"/>
            <p:nvPr/>
          </p:nvSpPr>
          <p:spPr>
            <a:xfrm>
              <a:off x="883470" y="130478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Host the Sprint Review</a:t>
              </a:r>
            </a:p>
          </p:txBody>
        </p:sp>
        <p:sp>
          <p:nvSpPr>
            <p:cNvPr id="10" name="Diamond 9">
              <a:extLst>
                <a:ext uri="{FF2B5EF4-FFF2-40B4-BE49-F238E27FC236}">
                  <a16:creationId xmlns:a16="http://schemas.microsoft.com/office/drawing/2014/main" id="{0860DBDB-BA47-8544-BC58-456770B104E0}"/>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AFB62AE9-5D9E-124F-BC35-5C1D1284611C}"/>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B3BAEA11-DE27-5A43-A52B-2797F2B3B8F9}"/>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5739222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666195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9B0176D-8477-D44A-A402-C85E22A76856}"/>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1A1F9E67-0CB7-3043-8A6B-89CC77B3ED88}"/>
              </a:ext>
            </a:extLst>
          </p:cNvPr>
          <p:cNvGrpSpPr/>
          <p:nvPr/>
        </p:nvGrpSpPr>
        <p:grpSpPr>
          <a:xfrm>
            <a:off x="883471" y="1112864"/>
            <a:ext cx="5792732" cy="3101922"/>
            <a:chOff x="829226" y="959764"/>
            <a:chExt cx="5792732" cy="3101922"/>
          </a:xfrm>
        </p:grpSpPr>
        <p:sp>
          <p:nvSpPr>
            <p:cNvPr id="6" name="TextBox 5">
              <a:extLst>
                <a:ext uri="{FF2B5EF4-FFF2-40B4-BE49-F238E27FC236}">
                  <a16:creationId xmlns:a16="http://schemas.microsoft.com/office/drawing/2014/main" id="{009EAD6C-D563-D744-AFCA-AE8CA95E6630}"/>
                </a:ext>
              </a:extLst>
            </p:cNvPr>
            <p:cNvSpPr txBox="1"/>
            <p:nvPr/>
          </p:nvSpPr>
          <p:spPr>
            <a:xfrm>
              <a:off x="829226" y="959764"/>
              <a:ext cx="5792732" cy="2400657"/>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Update Product Strategy based on new insights</a:t>
              </a:r>
            </a:p>
          </p:txBody>
        </p:sp>
        <p:sp>
          <p:nvSpPr>
            <p:cNvPr id="10" name="Diamond 9">
              <a:extLst>
                <a:ext uri="{FF2B5EF4-FFF2-40B4-BE49-F238E27FC236}">
                  <a16:creationId xmlns:a16="http://schemas.microsoft.com/office/drawing/2014/main" id="{392BA732-7DF8-5D4A-9CB0-55CB6DD4B7FB}"/>
                </a:ext>
              </a:extLst>
            </p:cNvPr>
            <p:cNvSpPr/>
            <p:nvPr/>
          </p:nvSpPr>
          <p:spPr>
            <a:xfrm>
              <a:off x="2800663" y="351149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D9761866-CBBC-5F41-84C3-51BA1D745FC4}"/>
                </a:ext>
              </a:extLst>
            </p:cNvPr>
            <p:cNvSpPr/>
            <p:nvPr/>
          </p:nvSpPr>
          <p:spPr>
            <a:xfrm>
              <a:off x="3450497"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12" name="Diamond 11">
              <a:extLst>
                <a:ext uri="{FF2B5EF4-FFF2-40B4-BE49-F238E27FC236}">
                  <a16:creationId xmlns:a16="http://schemas.microsoft.com/office/drawing/2014/main" id="{5C4F5AEB-3821-BC4F-84CF-C543394E18F8}"/>
                </a:ext>
              </a:extLst>
            </p:cNvPr>
            <p:cNvSpPr/>
            <p:nvPr/>
          </p:nvSpPr>
          <p:spPr>
            <a:xfrm>
              <a:off x="4100331" y="3501724"/>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spTree>
    <p:extLst>
      <p:ext uri="{BB962C8B-B14F-4D97-AF65-F5344CB8AC3E}">
        <p14:creationId xmlns:p14="http://schemas.microsoft.com/office/powerpoint/2010/main" val="2475620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250142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6F0B7119-46D6-934D-A10A-C31C38512583}"/>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4EC7139-E4CC-0249-A499-0E262988B116}"/>
              </a:ext>
            </a:extLst>
          </p:cNvPr>
          <p:cNvGrpSpPr/>
          <p:nvPr/>
        </p:nvGrpSpPr>
        <p:grpSpPr>
          <a:xfrm>
            <a:off x="883471" y="1469755"/>
            <a:ext cx="5792732" cy="2388140"/>
            <a:chOff x="774982" y="1255092"/>
            <a:chExt cx="5792732" cy="2388140"/>
          </a:xfrm>
        </p:grpSpPr>
        <p:sp>
          <p:nvSpPr>
            <p:cNvPr id="6" name="TextBox 5">
              <a:extLst>
                <a:ext uri="{FF2B5EF4-FFF2-40B4-BE49-F238E27FC236}">
                  <a16:creationId xmlns:a16="http://schemas.microsoft.com/office/drawing/2014/main" id="{009EAD6C-D563-D744-AFCA-AE8CA95E6630}"/>
                </a:ext>
              </a:extLst>
            </p:cNvPr>
            <p:cNvSpPr txBox="1"/>
            <p:nvPr/>
          </p:nvSpPr>
          <p:spPr>
            <a:xfrm>
              <a:off x="774982" y="1255092"/>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Define the problem to solve</a:t>
              </a:r>
            </a:p>
          </p:txBody>
        </p:sp>
        <p:sp>
          <p:nvSpPr>
            <p:cNvPr id="10" name="Diamond 9">
              <a:extLst>
                <a:ext uri="{FF2B5EF4-FFF2-40B4-BE49-F238E27FC236}">
                  <a16:creationId xmlns:a16="http://schemas.microsoft.com/office/drawing/2014/main" id="{E7C660F0-503C-824F-97DD-6FA36AD93984}"/>
                </a:ext>
              </a:extLst>
            </p:cNvPr>
            <p:cNvSpPr/>
            <p:nvPr/>
          </p:nvSpPr>
          <p:spPr>
            <a:xfrm>
              <a:off x="2746419" y="3093042"/>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11" name="Diamond 10">
              <a:extLst>
                <a:ext uri="{FF2B5EF4-FFF2-40B4-BE49-F238E27FC236}">
                  <a16:creationId xmlns:a16="http://schemas.microsoft.com/office/drawing/2014/main" id="{070414D2-B124-9743-A6D0-2737D2448262}"/>
                </a:ext>
              </a:extLst>
            </p:cNvPr>
            <p:cNvSpPr/>
            <p:nvPr/>
          </p:nvSpPr>
          <p:spPr>
            <a:xfrm>
              <a:off x="3396253"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12" name="Diamond 11">
              <a:extLst>
                <a:ext uri="{FF2B5EF4-FFF2-40B4-BE49-F238E27FC236}">
                  <a16:creationId xmlns:a16="http://schemas.microsoft.com/office/drawing/2014/main" id="{2E1169ED-2CAE-1D45-8F8D-63ED5DA0FEF2}"/>
                </a:ext>
              </a:extLst>
            </p:cNvPr>
            <p:cNvSpPr/>
            <p:nvPr/>
          </p:nvSpPr>
          <p:spPr>
            <a:xfrm>
              <a:off x="4046087"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spTree>
    <p:extLst>
      <p:ext uri="{BB962C8B-B14F-4D97-AF65-F5344CB8AC3E}">
        <p14:creationId xmlns:p14="http://schemas.microsoft.com/office/powerpoint/2010/main" val="9739394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768610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6F0B7119-46D6-934D-A10A-C31C38512583}"/>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4EC7139-E4CC-0249-A499-0E262988B116}"/>
              </a:ext>
            </a:extLst>
          </p:cNvPr>
          <p:cNvGrpSpPr/>
          <p:nvPr/>
        </p:nvGrpSpPr>
        <p:grpSpPr>
          <a:xfrm>
            <a:off x="883471" y="1928138"/>
            <a:ext cx="5792732" cy="1624957"/>
            <a:chOff x="774982" y="2018275"/>
            <a:chExt cx="5792732" cy="1624957"/>
          </a:xfrm>
        </p:grpSpPr>
        <p:sp>
          <p:nvSpPr>
            <p:cNvPr id="6" name="TextBox 5">
              <a:extLst>
                <a:ext uri="{FF2B5EF4-FFF2-40B4-BE49-F238E27FC236}">
                  <a16:creationId xmlns:a16="http://schemas.microsoft.com/office/drawing/2014/main" id="{009EAD6C-D563-D744-AFCA-AE8CA95E6630}"/>
                </a:ext>
              </a:extLst>
            </p:cNvPr>
            <p:cNvSpPr txBox="1"/>
            <p:nvPr/>
          </p:nvSpPr>
          <p:spPr>
            <a:xfrm>
              <a:off x="774982" y="2018275"/>
              <a:ext cx="5792732" cy="861774"/>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Define KPI’s</a:t>
              </a:r>
            </a:p>
          </p:txBody>
        </p:sp>
        <p:sp>
          <p:nvSpPr>
            <p:cNvPr id="10" name="Diamond 9">
              <a:extLst>
                <a:ext uri="{FF2B5EF4-FFF2-40B4-BE49-F238E27FC236}">
                  <a16:creationId xmlns:a16="http://schemas.microsoft.com/office/drawing/2014/main" id="{E7C660F0-503C-824F-97DD-6FA36AD93984}"/>
                </a:ext>
              </a:extLst>
            </p:cNvPr>
            <p:cNvSpPr/>
            <p:nvPr/>
          </p:nvSpPr>
          <p:spPr>
            <a:xfrm>
              <a:off x="2746419" y="3093042"/>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070414D2-B124-9743-A6D0-2737D2448262}"/>
                </a:ext>
              </a:extLst>
            </p:cNvPr>
            <p:cNvSpPr/>
            <p:nvPr/>
          </p:nvSpPr>
          <p:spPr>
            <a:xfrm>
              <a:off x="3396253"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2E1169ED-2CAE-1D45-8F8D-63ED5DA0FEF2}"/>
                </a:ext>
              </a:extLst>
            </p:cNvPr>
            <p:cNvSpPr/>
            <p:nvPr/>
          </p:nvSpPr>
          <p:spPr>
            <a:xfrm>
              <a:off x="4046087" y="30832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1636038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7312988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376F9ED0-8896-C348-8ECD-EB10B5CD255B}"/>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5ECF1BBE-48A2-F040-AB41-C9F9DEC44EAD}"/>
              </a:ext>
            </a:extLst>
          </p:cNvPr>
          <p:cNvGrpSpPr/>
          <p:nvPr/>
        </p:nvGrpSpPr>
        <p:grpSpPr>
          <a:xfrm>
            <a:off x="883471" y="1835527"/>
            <a:ext cx="5792732" cy="1656596"/>
            <a:chOff x="883470" y="2110622"/>
            <a:chExt cx="5792732" cy="1656596"/>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2110622"/>
              <a:ext cx="5792732" cy="861774"/>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Track KPI’s</a:t>
              </a:r>
            </a:p>
          </p:txBody>
        </p:sp>
        <p:sp>
          <p:nvSpPr>
            <p:cNvPr id="10" name="Diamond 9">
              <a:extLst>
                <a:ext uri="{FF2B5EF4-FFF2-40B4-BE49-F238E27FC236}">
                  <a16:creationId xmlns:a16="http://schemas.microsoft.com/office/drawing/2014/main" id="{C41DF258-6D21-B840-86DC-19E8E04FA91C}"/>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11" name="Diamond 10">
              <a:extLst>
                <a:ext uri="{FF2B5EF4-FFF2-40B4-BE49-F238E27FC236}">
                  <a16:creationId xmlns:a16="http://schemas.microsoft.com/office/drawing/2014/main" id="{BFFD4314-8DB1-444D-9632-FAAF83C11092}"/>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D2A32A7C-993E-AC49-A11E-06BEAFE1C77E}"/>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21232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9" name="TextBox 8">
            <a:extLst>
              <a:ext uri="{FF2B5EF4-FFF2-40B4-BE49-F238E27FC236}">
                <a16:creationId xmlns:a16="http://schemas.microsoft.com/office/drawing/2014/main" id="{B9C3FC67-B1A4-5B43-A920-875924D5B1D9}"/>
              </a:ext>
            </a:extLst>
          </p:cNvPr>
          <p:cNvSpPr txBox="1"/>
          <p:nvPr/>
        </p:nvSpPr>
        <p:spPr>
          <a:xfrm>
            <a:off x="1054151" y="1964111"/>
            <a:ext cx="5451371" cy="1323439"/>
          </a:xfrm>
          <a:prstGeom prst="rect">
            <a:avLst/>
          </a:prstGeom>
          <a:noFill/>
        </p:spPr>
        <p:txBody>
          <a:bodyPr wrap="square" rtlCol="0">
            <a:spAutoFit/>
          </a:bodyPr>
          <a:lstStyle/>
          <a:p>
            <a:pPr algn="ctr"/>
            <a:r>
              <a:rPr lang="en-NL" sz="8000" dirty="0">
                <a:latin typeface="Marvel" pitchFamily="2" charset="0"/>
              </a:rPr>
              <a:t>DEVELOPERS</a:t>
            </a:r>
          </a:p>
        </p:txBody>
      </p:sp>
      <p:sp>
        <p:nvSpPr>
          <p:cNvPr id="10" name="TextBox 9">
            <a:extLst>
              <a:ext uri="{FF2B5EF4-FFF2-40B4-BE49-F238E27FC236}">
                <a16:creationId xmlns:a16="http://schemas.microsoft.com/office/drawing/2014/main" id="{3762688F-2496-B440-A225-A32781C801C0}"/>
              </a:ext>
            </a:extLst>
          </p:cNvPr>
          <p:cNvSpPr txBox="1"/>
          <p:nvPr/>
        </p:nvSpPr>
        <p:spPr>
          <a:xfrm>
            <a:off x="1183130" y="2983424"/>
            <a:ext cx="5269391" cy="246221"/>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Which product management activities can a product owner delegate to the Developers?</a:t>
            </a:r>
            <a:endParaRPr lang="en-NL" sz="1000" dirty="0">
              <a:solidFill>
                <a:schemeClr val="bg1">
                  <a:lumMod val="50000"/>
                </a:schemeClr>
              </a:solidFill>
              <a:latin typeface="Ubuntu" panose="020B0504030602030204" pitchFamily="34"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4043489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07796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798163" y="861471"/>
            <a:ext cx="5974596" cy="3203020"/>
            <a:chOff x="798163" y="759196"/>
            <a:chExt cx="5974596" cy="2987092"/>
          </a:xfrm>
        </p:grpSpPr>
        <p:sp>
          <p:nvSpPr>
            <p:cNvPr id="6" name="TextBox 5">
              <a:extLst>
                <a:ext uri="{FF2B5EF4-FFF2-40B4-BE49-F238E27FC236}">
                  <a16:creationId xmlns:a16="http://schemas.microsoft.com/office/drawing/2014/main" id="{009EAD6C-D563-D744-AFCA-AE8CA95E6630}"/>
                </a:ext>
              </a:extLst>
            </p:cNvPr>
            <p:cNvSpPr txBox="1"/>
            <p:nvPr/>
          </p:nvSpPr>
          <p:spPr>
            <a:xfrm>
              <a:off x="798163" y="759196"/>
              <a:ext cx="5974596" cy="2779680"/>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Tell a compelling story about the needs of your users</a:t>
              </a:r>
            </a:p>
            <a:p>
              <a:pPr algn="ctr"/>
              <a:endParaRPr lang="en-NL" sz="5000" b="1" dirty="0">
                <a:solidFill>
                  <a:schemeClr val="bg1"/>
                </a:solidFill>
                <a:latin typeface="Ubuntu" panose="020B0504030602030204" pitchFamily="34" charset="0"/>
              </a:endParaRPr>
            </a:p>
          </p:txBody>
        </p:sp>
        <p:sp>
          <p:nvSpPr>
            <p:cNvPr id="10" name="Diamond 9">
              <a:extLst>
                <a:ext uri="{FF2B5EF4-FFF2-40B4-BE49-F238E27FC236}">
                  <a16:creationId xmlns:a16="http://schemas.microsoft.com/office/drawing/2014/main" id="{3466022B-B59D-5D40-9FFA-D5042480CDB9}"/>
                </a:ext>
              </a:extLst>
            </p:cNvPr>
            <p:cNvSpPr/>
            <p:nvPr/>
          </p:nvSpPr>
          <p:spPr>
            <a:xfrm>
              <a:off x="2854908" y="31960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318632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318632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091448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0878097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856075"/>
            <a:ext cx="5792732" cy="1631216"/>
            <a:chOff x="883471" y="1753800"/>
            <a:chExt cx="5792732" cy="1631216"/>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753800"/>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Make key decisions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1505754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8877263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dirty="0"/>
              <a:t> </a:t>
            </a:r>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861471"/>
            <a:ext cx="5792732" cy="2620564"/>
            <a:chOff x="883471" y="759196"/>
            <a:chExt cx="5792732" cy="262056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Release </a:t>
              </a:r>
              <a:br>
                <a:rPr lang="en-NL" sz="5000" b="1" dirty="0">
                  <a:solidFill>
                    <a:schemeClr val="bg1"/>
                  </a:solidFill>
                  <a:latin typeface="Ubuntu" panose="020B0504030602030204" pitchFamily="34" charset="0"/>
                </a:rPr>
              </a:br>
              <a:r>
                <a:rPr lang="en-NL" sz="5000" b="1" dirty="0">
                  <a:solidFill>
                    <a:schemeClr val="bg1"/>
                  </a:solidFill>
                  <a:latin typeface="Ubuntu" panose="020B0504030602030204" pitchFamily="34" charset="0"/>
                </a:rPr>
                <a:t>planning</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910255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9294853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8021"/>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358775"/>
            <a:ext cx="5792732" cy="2436081"/>
            <a:chOff x="883471" y="943679"/>
            <a:chExt cx="5792732" cy="2436081"/>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943679"/>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Write </a:t>
              </a:r>
            </a:p>
            <a:p>
              <a:pPr algn="ctr"/>
              <a:r>
                <a:rPr lang="en-NL" sz="5000" b="1" dirty="0">
                  <a:solidFill>
                    <a:schemeClr val="bg1"/>
                  </a:solidFill>
                  <a:latin typeface="Ubuntu" panose="020B0504030602030204" pitchFamily="34" charset="0"/>
                </a:rPr>
                <a:t>User Stories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5240799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9536581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0" y="1377514"/>
            <a:ext cx="5792732" cy="2449426"/>
            <a:chOff x="883471" y="930334"/>
            <a:chExt cx="5792732" cy="2449426"/>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930334"/>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Test Product Backlog Items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996585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385344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6825740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0" y="1353543"/>
            <a:ext cx="5792732" cy="2620564"/>
            <a:chOff x="883471" y="759196"/>
            <a:chExt cx="5792732" cy="262056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Accept Product Backlog Items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672455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8703865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861471"/>
            <a:ext cx="5792732" cy="2620564"/>
            <a:chOff x="883471" y="759196"/>
            <a:chExt cx="5792732" cy="262056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Track sprint progress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85266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7040652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0" y="1465837"/>
            <a:ext cx="5792732" cy="2395976"/>
            <a:chOff x="883471" y="983784"/>
            <a:chExt cx="5792732" cy="2395976"/>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983784"/>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Create the </a:t>
              </a:r>
            </a:p>
            <a:p>
              <a:pPr algn="ctr"/>
              <a:r>
                <a:rPr lang="en-NL" sz="5000" b="1" dirty="0">
                  <a:solidFill>
                    <a:schemeClr val="bg1"/>
                  </a:solidFill>
                  <a:latin typeface="Ubuntu" panose="020B0504030602030204" pitchFamily="34" charset="0"/>
                </a:rPr>
                <a:t>Sprint Backlog</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8709048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944460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461827"/>
            <a:ext cx="5792732" cy="2403996"/>
            <a:chOff x="883471" y="975764"/>
            <a:chExt cx="5792732" cy="2403996"/>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975764"/>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Perform User </a:t>
              </a:r>
              <a:br>
                <a:rPr lang="en-NL" sz="5000" b="1" dirty="0">
                  <a:solidFill>
                    <a:schemeClr val="bg1"/>
                  </a:solidFill>
                  <a:latin typeface="Ubuntu" panose="020B0504030602030204" pitchFamily="34" charset="0"/>
                </a:rPr>
              </a:br>
              <a:r>
                <a:rPr lang="en-NL" sz="5000" b="1" dirty="0">
                  <a:solidFill>
                    <a:schemeClr val="bg1"/>
                  </a:solidFill>
                  <a:latin typeface="Ubuntu" panose="020B0504030602030204" pitchFamily="34" charset="0"/>
                </a:rPr>
                <a:t>interviews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7218947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5466197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439112"/>
            <a:ext cx="5792732" cy="2449426"/>
            <a:chOff x="883471" y="930334"/>
            <a:chExt cx="5792732" cy="2449426"/>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930334"/>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Create User surveys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88274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D58124E1-646A-9D46-81BB-5DACA7B70E9A}"/>
              </a:ext>
            </a:extLst>
          </p:cNvPr>
          <p:cNvSpPr/>
          <p:nvPr/>
        </p:nvSpPr>
        <p:spPr>
          <a:xfrm>
            <a:off x="0" y="0"/>
            <a:ext cx="7559675" cy="5327650"/>
          </a:xfrm>
          <a:prstGeom prst="roundRect">
            <a:avLst>
              <a:gd name="adj" fmla="val 0"/>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ectangle 11">
            <a:extLst>
              <a:ext uri="{FF2B5EF4-FFF2-40B4-BE49-F238E27FC236}">
                <a16:creationId xmlns:a16="http://schemas.microsoft.com/office/drawing/2014/main" id="{5054C59E-773E-0543-8F8A-6757A8E8C125}"/>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8000">
              <a:solidFill>
                <a:schemeClr val="tx1"/>
              </a:solidFill>
              <a:latin typeface="Marvel" pitchFamily="2" charset="0"/>
            </a:endParaRPr>
          </a:p>
        </p:txBody>
      </p:sp>
      <p:sp>
        <p:nvSpPr>
          <p:cNvPr id="4" name="Triangle 3">
            <a:extLst>
              <a:ext uri="{FF2B5EF4-FFF2-40B4-BE49-F238E27FC236}">
                <a16:creationId xmlns:a16="http://schemas.microsoft.com/office/drawing/2014/main" id="{31391397-9583-1649-93D1-2E183E99AFBD}"/>
              </a:ext>
            </a:extLst>
          </p:cNvPr>
          <p:cNvSpPr/>
          <p:nvPr/>
        </p:nvSpPr>
        <p:spPr>
          <a:xfrm>
            <a:off x="-310936" y="85629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Triangle 25">
            <a:extLst>
              <a:ext uri="{FF2B5EF4-FFF2-40B4-BE49-F238E27FC236}">
                <a16:creationId xmlns:a16="http://schemas.microsoft.com/office/drawing/2014/main" id="{54F6DD97-0D41-C643-8E3E-5ADC3418B8E1}"/>
              </a:ext>
            </a:extLst>
          </p:cNvPr>
          <p:cNvSpPr/>
          <p:nvPr/>
        </p:nvSpPr>
        <p:spPr>
          <a:xfrm>
            <a:off x="-310936" y="1481389"/>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Triangle 26">
            <a:extLst>
              <a:ext uri="{FF2B5EF4-FFF2-40B4-BE49-F238E27FC236}">
                <a16:creationId xmlns:a16="http://schemas.microsoft.com/office/drawing/2014/main" id="{AF6C5CDF-4B04-AC44-AA28-D34CE05B0F44}"/>
              </a:ext>
            </a:extLst>
          </p:cNvPr>
          <p:cNvSpPr/>
          <p:nvPr/>
        </p:nvSpPr>
        <p:spPr>
          <a:xfrm>
            <a:off x="-325465" y="2106487"/>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Triangle 27">
            <a:extLst>
              <a:ext uri="{FF2B5EF4-FFF2-40B4-BE49-F238E27FC236}">
                <a16:creationId xmlns:a16="http://schemas.microsoft.com/office/drawing/2014/main" id="{6BAB6629-BEA3-0F45-A825-3A147A0E6C5E}"/>
              </a:ext>
            </a:extLst>
          </p:cNvPr>
          <p:cNvSpPr/>
          <p:nvPr/>
        </p:nvSpPr>
        <p:spPr>
          <a:xfrm>
            <a:off x="-325465" y="2731585"/>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Triangle 28">
            <a:extLst>
              <a:ext uri="{FF2B5EF4-FFF2-40B4-BE49-F238E27FC236}">
                <a16:creationId xmlns:a16="http://schemas.microsoft.com/office/drawing/2014/main" id="{C4817735-F14F-244E-AC4E-3B263439659D}"/>
              </a:ext>
            </a:extLst>
          </p:cNvPr>
          <p:cNvSpPr/>
          <p:nvPr/>
        </p:nvSpPr>
        <p:spPr>
          <a:xfrm>
            <a:off x="-310936" y="3355363"/>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Triangle 29">
            <a:extLst>
              <a:ext uri="{FF2B5EF4-FFF2-40B4-BE49-F238E27FC236}">
                <a16:creationId xmlns:a16="http://schemas.microsoft.com/office/drawing/2014/main" id="{FE89E9E4-E8C3-984B-B1A5-338667B6F5B8}"/>
              </a:ext>
            </a:extLst>
          </p:cNvPr>
          <p:cNvSpPr/>
          <p:nvPr/>
        </p:nvSpPr>
        <p:spPr>
          <a:xfrm>
            <a:off x="-310936" y="398046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Triangle 30">
            <a:extLst>
              <a:ext uri="{FF2B5EF4-FFF2-40B4-BE49-F238E27FC236}">
                <a16:creationId xmlns:a16="http://schemas.microsoft.com/office/drawing/2014/main" id="{248D87B3-342C-444A-BD91-1636DD89D64F}"/>
              </a:ext>
            </a:extLst>
          </p:cNvPr>
          <p:cNvSpPr/>
          <p:nvPr/>
        </p:nvSpPr>
        <p:spPr>
          <a:xfrm>
            <a:off x="7248741" y="85629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Triangle 31">
            <a:extLst>
              <a:ext uri="{FF2B5EF4-FFF2-40B4-BE49-F238E27FC236}">
                <a16:creationId xmlns:a16="http://schemas.microsoft.com/office/drawing/2014/main" id="{E0F639FA-3E36-204F-A19D-618D4A34F9D9}"/>
              </a:ext>
            </a:extLst>
          </p:cNvPr>
          <p:cNvSpPr/>
          <p:nvPr/>
        </p:nvSpPr>
        <p:spPr>
          <a:xfrm>
            <a:off x="7248741" y="1481389"/>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Triangle 32">
            <a:extLst>
              <a:ext uri="{FF2B5EF4-FFF2-40B4-BE49-F238E27FC236}">
                <a16:creationId xmlns:a16="http://schemas.microsoft.com/office/drawing/2014/main" id="{F1600DEA-971A-F144-A1D0-6A879217A7C9}"/>
              </a:ext>
            </a:extLst>
          </p:cNvPr>
          <p:cNvSpPr/>
          <p:nvPr/>
        </p:nvSpPr>
        <p:spPr>
          <a:xfrm>
            <a:off x="7234212" y="2106487"/>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Triangle 33">
            <a:extLst>
              <a:ext uri="{FF2B5EF4-FFF2-40B4-BE49-F238E27FC236}">
                <a16:creationId xmlns:a16="http://schemas.microsoft.com/office/drawing/2014/main" id="{0DCBD7D8-0ADD-5542-9CE4-CD377AAB9C5B}"/>
              </a:ext>
            </a:extLst>
          </p:cNvPr>
          <p:cNvSpPr/>
          <p:nvPr/>
        </p:nvSpPr>
        <p:spPr>
          <a:xfrm>
            <a:off x="7234212" y="2731585"/>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5" name="Triangle 34">
            <a:extLst>
              <a:ext uri="{FF2B5EF4-FFF2-40B4-BE49-F238E27FC236}">
                <a16:creationId xmlns:a16="http://schemas.microsoft.com/office/drawing/2014/main" id="{99A096DC-C570-1844-8D1C-ADD73B48A244}"/>
              </a:ext>
            </a:extLst>
          </p:cNvPr>
          <p:cNvSpPr/>
          <p:nvPr/>
        </p:nvSpPr>
        <p:spPr>
          <a:xfrm>
            <a:off x="7248741" y="3355363"/>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Triangle 35">
            <a:extLst>
              <a:ext uri="{FF2B5EF4-FFF2-40B4-BE49-F238E27FC236}">
                <a16:creationId xmlns:a16="http://schemas.microsoft.com/office/drawing/2014/main" id="{FB33549E-9D5A-D34D-B74D-5EB0E0016B2C}"/>
              </a:ext>
            </a:extLst>
          </p:cNvPr>
          <p:cNvSpPr/>
          <p:nvPr/>
        </p:nvSpPr>
        <p:spPr>
          <a:xfrm>
            <a:off x="7248741" y="3980461"/>
            <a:ext cx="621870" cy="480530"/>
          </a:xfrm>
          <a:prstGeom prst="triangl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TextBox 19">
            <a:extLst>
              <a:ext uri="{FF2B5EF4-FFF2-40B4-BE49-F238E27FC236}">
                <a16:creationId xmlns:a16="http://schemas.microsoft.com/office/drawing/2014/main" id="{A9E23D7D-C080-4948-B7E7-961A8E58B283}"/>
              </a:ext>
            </a:extLst>
          </p:cNvPr>
          <p:cNvSpPr txBox="1"/>
          <p:nvPr/>
        </p:nvSpPr>
        <p:spPr>
          <a:xfrm>
            <a:off x="1054151" y="1964111"/>
            <a:ext cx="5451371" cy="1323439"/>
          </a:xfrm>
          <a:prstGeom prst="rect">
            <a:avLst/>
          </a:prstGeom>
          <a:noFill/>
        </p:spPr>
        <p:txBody>
          <a:bodyPr wrap="square" rtlCol="0">
            <a:spAutoFit/>
          </a:bodyPr>
          <a:lstStyle/>
          <a:p>
            <a:pPr algn="ctr"/>
            <a:r>
              <a:rPr lang="en-NL" sz="8000" dirty="0">
                <a:latin typeface="Marvel" pitchFamily="2" charset="0"/>
              </a:rPr>
              <a:t>PRODUCT OWNER</a:t>
            </a:r>
          </a:p>
        </p:txBody>
      </p:sp>
      <p:sp>
        <p:nvSpPr>
          <p:cNvPr id="21" name="TextBox 20">
            <a:extLst>
              <a:ext uri="{FF2B5EF4-FFF2-40B4-BE49-F238E27FC236}">
                <a16:creationId xmlns:a16="http://schemas.microsoft.com/office/drawing/2014/main" id="{2F2D689D-2011-A34B-8790-43E692540F13}"/>
              </a:ext>
            </a:extLst>
          </p:cNvPr>
          <p:cNvSpPr txBox="1"/>
          <p:nvPr/>
        </p:nvSpPr>
        <p:spPr>
          <a:xfrm>
            <a:off x="1644002" y="2983424"/>
            <a:ext cx="4347665" cy="246221"/>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Which product management activities should a Product Owner perform?</a:t>
            </a:r>
            <a:endParaRPr lang="en-NL" sz="1000" dirty="0">
              <a:solidFill>
                <a:schemeClr val="bg1">
                  <a:lumMod val="50000"/>
                </a:schemeClr>
              </a:solidFill>
              <a:latin typeface="Ubuntu" panose="020B0504030602030204" pitchFamily="34" charset="0"/>
            </a:endParaRPr>
          </a:p>
        </p:txBody>
      </p:sp>
    </p:spTree>
    <p:extLst>
      <p:ext uri="{BB962C8B-B14F-4D97-AF65-F5344CB8AC3E}">
        <p14:creationId xmlns:p14="http://schemas.microsoft.com/office/powerpoint/2010/main" val="388047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7044318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840039"/>
            <a:ext cx="5792732" cy="1746270"/>
            <a:chOff x="883471" y="1633490"/>
            <a:chExt cx="5792732" cy="1746270"/>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633490"/>
              <a:ext cx="5792732" cy="861774"/>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Inspect Metrics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7756378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9022584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045954"/>
            <a:ext cx="5792732" cy="3085513"/>
            <a:chOff x="883471" y="759196"/>
            <a:chExt cx="5792732" cy="3085513"/>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2400657"/>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Find a solution to reach the desired Outcome</a:t>
              </a:r>
            </a:p>
          </p:txBody>
        </p:sp>
        <p:sp>
          <p:nvSpPr>
            <p:cNvPr id="10" name="Diamond 9">
              <a:extLst>
                <a:ext uri="{FF2B5EF4-FFF2-40B4-BE49-F238E27FC236}">
                  <a16:creationId xmlns:a16="http://schemas.microsoft.com/office/drawing/2014/main" id="{3466022B-B59D-5D40-9FFA-D5042480CDB9}"/>
                </a:ext>
              </a:extLst>
            </p:cNvPr>
            <p:cNvSpPr/>
            <p:nvPr/>
          </p:nvSpPr>
          <p:spPr>
            <a:xfrm>
              <a:off x="2839410" y="32945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489244" y="328474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39078" y="328474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6679446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0401749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649705" y="861471"/>
            <a:ext cx="6264442" cy="3174013"/>
            <a:chOff x="883471" y="759196"/>
            <a:chExt cx="5792732" cy="3174013"/>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3170099"/>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Host Product Backlog refinement sessions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338301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337324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337324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4816052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427820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393648"/>
            <a:ext cx="5792732" cy="2540354"/>
            <a:chOff x="883471" y="839406"/>
            <a:chExt cx="5792732" cy="254035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83940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Design an </a:t>
              </a:r>
              <a:br>
                <a:rPr lang="en-NL" sz="5000" b="1" dirty="0">
                  <a:solidFill>
                    <a:schemeClr val="bg1"/>
                  </a:solidFill>
                  <a:latin typeface="Ubuntu" panose="020B0504030602030204" pitchFamily="34" charset="0"/>
                </a:rPr>
              </a:br>
              <a:r>
                <a:rPr lang="en-NL" sz="5000" b="1" dirty="0">
                  <a:solidFill>
                    <a:schemeClr val="bg1"/>
                  </a:solidFill>
                  <a:latin typeface="Ubuntu" panose="020B0504030602030204" pitchFamily="34" charset="0"/>
                </a:rPr>
                <a:t>A/B test plan</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6124880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5861486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0" y="1465922"/>
            <a:ext cx="5792732" cy="2395805"/>
            <a:chOff x="883471" y="983955"/>
            <a:chExt cx="5792732" cy="2395805"/>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983955"/>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Perform market research</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981038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5998941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5471865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0" y="1439112"/>
            <a:ext cx="5792732" cy="2449426"/>
            <a:chOff x="883470" y="930334"/>
            <a:chExt cx="5792732" cy="2449426"/>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930334"/>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Negotiate a supplier contract</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1082178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7195623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832012"/>
            <a:ext cx="5792732" cy="1650023"/>
            <a:chOff x="883471" y="1729737"/>
            <a:chExt cx="5792732" cy="1650023"/>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1729737"/>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Purchase hardware</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0105131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1626406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861471"/>
            <a:ext cx="5792732" cy="3145423"/>
            <a:chOff x="883471" y="759196"/>
            <a:chExt cx="5792732" cy="3145423"/>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2400657"/>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Investigate a </a:t>
              </a:r>
            </a:p>
            <a:p>
              <a:pPr algn="ctr"/>
              <a:r>
                <a:rPr lang="en-NL" sz="5000" b="1" dirty="0">
                  <a:solidFill>
                    <a:schemeClr val="bg1"/>
                  </a:solidFill>
                  <a:latin typeface="Ubuntu" panose="020B0504030602030204" pitchFamily="34" charset="0"/>
                </a:rPr>
                <a:t>new Product proposition</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3354429"/>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334465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3344657"/>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7349505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7056132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1"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0" y="1439112"/>
            <a:ext cx="5792732" cy="2449426"/>
            <a:chOff x="883470" y="930334"/>
            <a:chExt cx="5792732" cy="2449426"/>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930334"/>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Create financial reports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6056339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1090169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409690"/>
            <a:ext cx="5792732" cy="2508270"/>
            <a:chOff x="883471" y="871490"/>
            <a:chExt cx="5792732" cy="2508270"/>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871490"/>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Analyse</a:t>
              </a:r>
            </a:p>
            <a:p>
              <a:pPr algn="ctr"/>
              <a:r>
                <a:rPr lang="en-NL" sz="5000" b="1" dirty="0">
                  <a:solidFill>
                    <a:schemeClr val="bg1"/>
                  </a:solidFill>
                  <a:latin typeface="Ubuntu" panose="020B0504030602030204" pitchFamily="34" charset="0"/>
                </a:rPr>
                <a:t>competitors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048965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B3240-90A9-2045-9B24-092DEDC3A4FB}"/>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EE6F52F0-3A96-5E4D-B754-B812A863C0BF}"/>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C878E023-EBA1-A649-9F84-9426DC737CAD}"/>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5" name="Rectangle 4">
            <a:extLst>
              <a:ext uri="{FF2B5EF4-FFF2-40B4-BE49-F238E27FC236}">
                <a16:creationId xmlns:a16="http://schemas.microsoft.com/office/drawing/2014/main" id="{1F46A24F-F843-6F43-B798-8E0A66AEBE9A}"/>
              </a:ext>
            </a:extLst>
          </p:cNvPr>
          <p:cNvSpPr/>
          <p:nvPr/>
        </p:nvSpPr>
        <p:spPr>
          <a:xfrm>
            <a:off x="654576" y="629685"/>
            <a:ext cx="6326488" cy="3992292"/>
          </a:xfrm>
          <a:prstGeom prst="rect">
            <a:avLst/>
          </a:prstGeom>
          <a:blipFill>
            <a:blip r:embed="rId2"/>
            <a:stretch>
              <a:fillRect/>
            </a:stretch>
          </a:blipFill>
          <a:ln w="381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8" name="TextBox 7">
            <a:extLst>
              <a:ext uri="{FF2B5EF4-FFF2-40B4-BE49-F238E27FC236}">
                <a16:creationId xmlns:a16="http://schemas.microsoft.com/office/drawing/2014/main" id="{ED283D89-81C5-A942-931B-F37B88051625}"/>
              </a:ext>
            </a:extLst>
          </p:cNvPr>
          <p:cNvSpPr txBox="1"/>
          <p:nvPr/>
        </p:nvSpPr>
        <p:spPr>
          <a:xfrm>
            <a:off x="1351074" y="2992265"/>
            <a:ext cx="5057795" cy="400110"/>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Having product management activities that cannot be picked up by the Scrum Team?</a:t>
            </a:r>
            <a:br>
              <a:rPr lang="en-GB" sz="1000" dirty="0">
                <a:solidFill>
                  <a:schemeClr val="bg1">
                    <a:lumMod val="50000"/>
                  </a:schemeClr>
                </a:solidFill>
                <a:latin typeface="Ubuntu" panose="020B0504030602030204" pitchFamily="34" charset="0"/>
              </a:rPr>
            </a:br>
            <a:r>
              <a:rPr lang="en-GB" sz="1000" dirty="0">
                <a:solidFill>
                  <a:schemeClr val="bg1">
                    <a:lumMod val="50000"/>
                  </a:schemeClr>
                </a:solidFill>
                <a:latin typeface="Ubuntu" panose="020B0504030602030204" pitchFamily="34" charset="0"/>
              </a:rPr>
              <a:t>Have a look around and see how you can be helped by experts outside of the team.</a:t>
            </a:r>
          </a:p>
        </p:txBody>
      </p:sp>
      <p:sp>
        <p:nvSpPr>
          <p:cNvPr id="24" name="Hexagon 23">
            <a:extLst>
              <a:ext uri="{FF2B5EF4-FFF2-40B4-BE49-F238E27FC236}">
                <a16:creationId xmlns:a16="http://schemas.microsoft.com/office/drawing/2014/main" id="{B77BC908-5A71-5648-86F4-1DD501B1A47A}"/>
              </a:ext>
            </a:extLst>
          </p:cNvPr>
          <p:cNvSpPr/>
          <p:nvPr/>
        </p:nvSpPr>
        <p:spPr>
          <a:xfrm>
            <a:off x="-263472" y="88758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Hexagon 24">
            <a:extLst>
              <a:ext uri="{FF2B5EF4-FFF2-40B4-BE49-F238E27FC236}">
                <a16:creationId xmlns:a16="http://schemas.microsoft.com/office/drawing/2014/main" id="{CA52172E-44FE-964B-8A80-395B31A859C7}"/>
              </a:ext>
            </a:extLst>
          </p:cNvPr>
          <p:cNvSpPr/>
          <p:nvPr/>
        </p:nvSpPr>
        <p:spPr>
          <a:xfrm>
            <a:off x="-267574" y="140246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Hexagon 25">
            <a:extLst>
              <a:ext uri="{FF2B5EF4-FFF2-40B4-BE49-F238E27FC236}">
                <a16:creationId xmlns:a16="http://schemas.microsoft.com/office/drawing/2014/main" id="{08EC8FA2-7049-534E-A372-EC6A91A4CE79}"/>
              </a:ext>
            </a:extLst>
          </p:cNvPr>
          <p:cNvSpPr/>
          <p:nvPr/>
        </p:nvSpPr>
        <p:spPr>
          <a:xfrm>
            <a:off x="-267574" y="1917347"/>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Hexagon 26">
            <a:extLst>
              <a:ext uri="{FF2B5EF4-FFF2-40B4-BE49-F238E27FC236}">
                <a16:creationId xmlns:a16="http://schemas.microsoft.com/office/drawing/2014/main" id="{718BA15D-DE98-8D43-9A3F-36F37A37AF2D}"/>
              </a:ext>
            </a:extLst>
          </p:cNvPr>
          <p:cNvSpPr/>
          <p:nvPr/>
        </p:nvSpPr>
        <p:spPr>
          <a:xfrm>
            <a:off x="-271676" y="2432230"/>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Hexagon 27">
            <a:extLst>
              <a:ext uri="{FF2B5EF4-FFF2-40B4-BE49-F238E27FC236}">
                <a16:creationId xmlns:a16="http://schemas.microsoft.com/office/drawing/2014/main" id="{5EF61F84-17B4-324C-9CD3-E07B3D18F12C}"/>
              </a:ext>
            </a:extLst>
          </p:cNvPr>
          <p:cNvSpPr/>
          <p:nvPr/>
        </p:nvSpPr>
        <p:spPr>
          <a:xfrm>
            <a:off x="-269625" y="294965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Hexagon 28">
            <a:extLst>
              <a:ext uri="{FF2B5EF4-FFF2-40B4-BE49-F238E27FC236}">
                <a16:creationId xmlns:a16="http://schemas.microsoft.com/office/drawing/2014/main" id="{6099D7E0-C13A-7847-84ED-EA0C5524E554}"/>
              </a:ext>
            </a:extLst>
          </p:cNvPr>
          <p:cNvSpPr/>
          <p:nvPr/>
        </p:nvSpPr>
        <p:spPr>
          <a:xfrm>
            <a:off x="-273727" y="346453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Hexagon 29">
            <a:extLst>
              <a:ext uri="{FF2B5EF4-FFF2-40B4-BE49-F238E27FC236}">
                <a16:creationId xmlns:a16="http://schemas.microsoft.com/office/drawing/2014/main" id="{920910FA-5581-F04C-9A39-2A4938FE8099}"/>
              </a:ext>
            </a:extLst>
          </p:cNvPr>
          <p:cNvSpPr/>
          <p:nvPr/>
        </p:nvSpPr>
        <p:spPr>
          <a:xfrm>
            <a:off x="-263472" y="3976879"/>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Hexagon 30">
            <a:extLst>
              <a:ext uri="{FF2B5EF4-FFF2-40B4-BE49-F238E27FC236}">
                <a16:creationId xmlns:a16="http://schemas.microsoft.com/office/drawing/2014/main" id="{8BBDE08F-BA25-4943-9CD6-08F91133CB36}"/>
              </a:ext>
            </a:extLst>
          </p:cNvPr>
          <p:cNvSpPr/>
          <p:nvPr/>
        </p:nvSpPr>
        <p:spPr>
          <a:xfrm>
            <a:off x="7276165" y="88758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Hexagon 31">
            <a:extLst>
              <a:ext uri="{FF2B5EF4-FFF2-40B4-BE49-F238E27FC236}">
                <a16:creationId xmlns:a16="http://schemas.microsoft.com/office/drawing/2014/main" id="{1FBA123F-FD40-8849-9469-AF75E6B929B7}"/>
              </a:ext>
            </a:extLst>
          </p:cNvPr>
          <p:cNvSpPr/>
          <p:nvPr/>
        </p:nvSpPr>
        <p:spPr>
          <a:xfrm>
            <a:off x="7272063" y="140246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Hexagon 32">
            <a:extLst>
              <a:ext uri="{FF2B5EF4-FFF2-40B4-BE49-F238E27FC236}">
                <a16:creationId xmlns:a16="http://schemas.microsoft.com/office/drawing/2014/main" id="{A5F73996-9447-1848-B658-78DFF6A9C779}"/>
              </a:ext>
            </a:extLst>
          </p:cNvPr>
          <p:cNvSpPr/>
          <p:nvPr/>
        </p:nvSpPr>
        <p:spPr>
          <a:xfrm>
            <a:off x="7272063" y="1917347"/>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Hexagon 33">
            <a:extLst>
              <a:ext uri="{FF2B5EF4-FFF2-40B4-BE49-F238E27FC236}">
                <a16:creationId xmlns:a16="http://schemas.microsoft.com/office/drawing/2014/main" id="{275693F2-68C2-3E4F-BA5E-B253F0E64904}"/>
              </a:ext>
            </a:extLst>
          </p:cNvPr>
          <p:cNvSpPr/>
          <p:nvPr/>
        </p:nvSpPr>
        <p:spPr>
          <a:xfrm>
            <a:off x="7267961" y="2432230"/>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5" name="Hexagon 34">
            <a:extLst>
              <a:ext uri="{FF2B5EF4-FFF2-40B4-BE49-F238E27FC236}">
                <a16:creationId xmlns:a16="http://schemas.microsoft.com/office/drawing/2014/main" id="{0037A2A0-8D75-B940-835C-26E592882C69}"/>
              </a:ext>
            </a:extLst>
          </p:cNvPr>
          <p:cNvSpPr/>
          <p:nvPr/>
        </p:nvSpPr>
        <p:spPr>
          <a:xfrm>
            <a:off x="7270012" y="2949651"/>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Hexagon 35">
            <a:extLst>
              <a:ext uri="{FF2B5EF4-FFF2-40B4-BE49-F238E27FC236}">
                <a16:creationId xmlns:a16="http://schemas.microsoft.com/office/drawing/2014/main" id="{34ABA7B3-653A-E24D-B127-F6F5AEBE2C7B}"/>
              </a:ext>
            </a:extLst>
          </p:cNvPr>
          <p:cNvSpPr/>
          <p:nvPr/>
        </p:nvSpPr>
        <p:spPr>
          <a:xfrm>
            <a:off x="7265910" y="3464534"/>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7" name="Hexagon 36">
            <a:extLst>
              <a:ext uri="{FF2B5EF4-FFF2-40B4-BE49-F238E27FC236}">
                <a16:creationId xmlns:a16="http://schemas.microsoft.com/office/drawing/2014/main" id="{980F8705-E6AE-3E4B-9146-F98BFFE8E753}"/>
              </a:ext>
            </a:extLst>
          </p:cNvPr>
          <p:cNvSpPr/>
          <p:nvPr/>
        </p:nvSpPr>
        <p:spPr>
          <a:xfrm>
            <a:off x="7276165" y="3976879"/>
            <a:ext cx="526943" cy="425834"/>
          </a:xfrm>
          <a:prstGeom prst="hexag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TextBox 22">
            <a:extLst>
              <a:ext uri="{FF2B5EF4-FFF2-40B4-BE49-F238E27FC236}">
                <a16:creationId xmlns:a16="http://schemas.microsoft.com/office/drawing/2014/main" id="{DF43FD05-08CD-A441-A8C5-C5782B2BA0E1}"/>
              </a:ext>
            </a:extLst>
          </p:cNvPr>
          <p:cNvSpPr txBox="1"/>
          <p:nvPr/>
        </p:nvSpPr>
        <p:spPr>
          <a:xfrm>
            <a:off x="1054151" y="1964111"/>
            <a:ext cx="5451371" cy="1323439"/>
          </a:xfrm>
          <a:prstGeom prst="rect">
            <a:avLst/>
          </a:prstGeom>
          <a:noFill/>
        </p:spPr>
        <p:txBody>
          <a:bodyPr wrap="square" rtlCol="0">
            <a:spAutoFit/>
          </a:bodyPr>
          <a:lstStyle/>
          <a:p>
            <a:pPr algn="ctr"/>
            <a:r>
              <a:rPr lang="en-NL" sz="8000" dirty="0">
                <a:latin typeface="Marvel" pitchFamily="2" charset="0"/>
              </a:rPr>
              <a:t>PRODUCT TEAM</a:t>
            </a:r>
          </a:p>
        </p:txBody>
      </p:sp>
    </p:spTree>
    <p:extLst>
      <p:ext uri="{BB962C8B-B14F-4D97-AF65-F5344CB8AC3E}">
        <p14:creationId xmlns:p14="http://schemas.microsoft.com/office/powerpoint/2010/main" val="38631893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1844101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439112"/>
            <a:ext cx="5792732" cy="2449426"/>
            <a:chOff x="883471" y="930334"/>
            <a:chExt cx="5792732" cy="2449426"/>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930334"/>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Create the </a:t>
              </a:r>
            </a:p>
            <a:p>
              <a:pPr algn="ctr"/>
              <a:r>
                <a:rPr lang="en-NL" sz="5000" b="1" dirty="0">
                  <a:solidFill>
                    <a:schemeClr val="bg1"/>
                  </a:solidFill>
                  <a:latin typeface="Ubuntu" panose="020B0504030602030204" pitchFamily="34" charset="0"/>
                </a:rPr>
                <a:t>Product Goal</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2080003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0674727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1439112"/>
            <a:ext cx="5792732" cy="2449426"/>
            <a:chOff x="883471" y="930334"/>
            <a:chExt cx="5792732" cy="2449426"/>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930334"/>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Plan marketing activities</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3122641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9808149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861471"/>
            <a:ext cx="5792732" cy="2620564"/>
            <a:chOff x="883471" y="759196"/>
            <a:chExt cx="5792732" cy="262056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1631216"/>
            </a:xfrm>
            <a:prstGeom prst="rect">
              <a:avLst/>
            </a:prstGeom>
            <a:noFill/>
          </p:spPr>
          <p:txBody>
            <a:bodyPr wrap="square" rtlCol="0">
              <a:spAutoFit/>
            </a:bodyPr>
            <a:lstStyle/>
            <a:p>
              <a:pPr algn="ctr"/>
              <a:endParaRPr lang="en-NL" sz="5000" b="1" dirty="0">
                <a:solidFill>
                  <a:schemeClr val="bg1"/>
                </a:solidFill>
                <a:latin typeface="Ubuntu" panose="020B0504030602030204" pitchFamily="34" charset="0"/>
              </a:endParaRPr>
            </a:p>
            <a:p>
              <a:pPr algn="ctr"/>
              <a:r>
                <a:rPr lang="en-NL" sz="5000" b="1" dirty="0">
                  <a:solidFill>
                    <a:schemeClr val="bg1"/>
                  </a:solidFill>
                  <a:latin typeface="Ubuntu" panose="020B0504030602030204" pitchFamily="34" charset="0"/>
                </a:rPr>
                <a:t>……………..…</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8945176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3427679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861471"/>
            <a:ext cx="5792732" cy="2620564"/>
            <a:chOff x="883471" y="759196"/>
            <a:chExt cx="5792732" cy="262056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1631216"/>
            </a:xfrm>
            <a:prstGeom prst="rect">
              <a:avLst/>
            </a:prstGeom>
            <a:noFill/>
          </p:spPr>
          <p:txBody>
            <a:bodyPr wrap="square" rtlCol="0">
              <a:spAutoFit/>
            </a:bodyPr>
            <a:lstStyle/>
            <a:p>
              <a:pPr algn="ctr"/>
              <a:endParaRPr lang="en-NL" sz="5000" b="1" dirty="0">
                <a:solidFill>
                  <a:schemeClr val="bg1"/>
                </a:solidFill>
                <a:latin typeface="Ubuntu" panose="020B0504030602030204" pitchFamily="34" charset="0"/>
              </a:endParaRPr>
            </a:p>
            <a:p>
              <a:pPr algn="ctr"/>
              <a:r>
                <a:rPr lang="en-NL" sz="5000" b="1" dirty="0">
                  <a:solidFill>
                    <a:schemeClr val="bg1"/>
                  </a:solidFill>
                  <a:latin typeface="Ubuntu" panose="020B0504030602030204" pitchFamily="34" charset="0"/>
                </a:rPr>
                <a:t>……………..…</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1502616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0111118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C15D69-EE8D-4E47-B2D2-A1EA5AB5FCAA}"/>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2" name="Group 1">
            <a:extLst>
              <a:ext uri="{FF2B5EF4-FFF2-40B4-BE49-F238E27FC236}">
                <a16:creationId xmlns:a16="http://schemas.microsoft.com/office/drawing/2014/main" id="{FF010C57-26BD-DB4B-947A-822BA9E33CAE}"/>
              </a:ext>
            </a:extLst>
          </p:cNvPr>
          <p:cNvGrpSpPr/>
          <p:nvPr/>
        </p:nvGrpSpPr>
        <p:grpSpPr>
          <a:xfrm>
            <a:off x="883471" y="861471"/>
            <a:ext cx="5792732" cy="2620564"/>
            <a:chOff x="883471" y="759196"/>
            <a:chExt cx="5792732" cy="2620564"/>
          </a:xfrm>
        </p:grpSpPr>
        <p:sp>
          <p:nvSpPr>
            <p:cNvPr id="6" name="TextBox 5">
              <a:extLst>
                <a:ext uri="{FF2B5EF4-FFF2-40B4-BE49-F238E27FC236}">
                  <a16:creationId xmlns:a16="http://schemas.microsoft.com/office/drawing/2014/main" id="{009EAD6C-D563-D744-AFCA-AE8CA95E6630}"/>
                </a:ext>
              </a:extLst>
            </p:cNvPr>
            <p:cNvSpPr txBox="1"/>
            <p:nvPr/>
          </p:nvSpPr>
          <p:spPr>
            <a:xfrm>
              <a:off x="883471" y="759196"/>
              <a:ext cx="5792732" cy="1631216"/>
            </a:xfrm>
            <a:prstGeom prst="rect">
              <a:avLst/>
            </a:prstGeom>
            <a:noFill/>
          </p:spPr>
          <p:txBody>
            <a:bodyPr wrap="square" rtlCol="0">
              <a:spAutoFit/>
            </a:bodyPr>
            <a:lstStyle/>
            <a:p>
              <a:pPr algn="ctr"/>
              <a:endParaRPr lang="en-NL" sz="5000" b="1" dirty="0">
                <a:solidFill>
                  <a:schemeClr val="bg1"/>
                </a:solidFill>
                <a:latin typeface="Ubuntu" panose="020B0504030602030204" pitchFamily="34" charset="0"/>
              </a:endParaRPr>
            </a:p>
            <a:p>
              <a:pPr algn="ctr"/>
              <a:r>
                <a:rPr lang="en-NL" sz="5000" b="1" dirty="0">
                  <a:solidFill>
                    <a:schemeClr val="bg1"/>
                  </a:solidFill>
                  <a:latin typeface="Ubuntu" panose="020B0504030602030204" pitchFamily="34" charset="0"/>
                </a:rPr>
                <a:t>……………..…</a:t>
              </a:r>
            </a:p>
          </p:txBody>
        </p:sp>
        <p:sp>
          <p:nvSpPr>
            <p:cNvPr id="10" name="Diamond 9">
              <a:extLst>
                <a:ext uri="{FF2B5EF4-FFF2-40B4-BE49-F238E27FC236}">
                  <a16:creationId xmlns:a16="http://schemas.microsoft.com/office/drawing/2014/main" id="{3466022B-B59D-5D40-9FFA-D5042480CDB9}"/>
                </a:ext>
              </a:extLst>
            </p:cNvPr>
            <p:cNvSpPr/>
            <p:nvPr/>
          </p:nvSpPr>
          <p:spPr>
            <a:xfrm>
              <a:off x="2854908" y="2829570"/>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1C11A552-9FE6-184A-92C5-D74873BC4D00}"/>
                </a:ext>
              </a:extLst>
            </p:cNvPr>
            <p:cNvSpPr/>
            <p:nvPr/>
          </p:nvSpPr>
          <p:spPr>
            <a:xfrm>
              <a:off x="3504742"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Diamond 11">
              <a:extLst>
                <a:ext uri="{FF2B5EF4-FFF2-40B4-BE49-F238E27FC236}">
                  <a16:creationId xmlns:a16="http://schemas.microsoft.com/office/drawing/2014/main" id="{6DDADB0A-BEFC-D546-8C37-35D771104043}"/>
                </a:ext>
              </a:extLst>
            </p:cNvPr>
            <p:cNvSpPr/>
            <p:nvPr/>
          </p:nvSpPr>
          <p:spPr>
            <a:xfrm>
              <a:off x="4154576" y="281979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349466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184328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47065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BDA5F8CB-036D-9743-A7BD-A80CEEF2B324}"/>
              </a:ext>
            </a:extLst>
          </p:cNvPr>
          <p:cNvGrpSpPr/>
          <p:nvPr/>
        </p:nvGrpSpPr>
        <p:grpSpPr>
          <a:xfrm>
            <a:off x="883471" y="1432609"/>
            <a:ext cx="5792732" cy="2462432"/>
            <a:chOff x="883470" y="1304786"/>
            <a:chExt cx="5792732" cy="2462432"/>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304786"/>
              <a:ext cx="5792732" cy="1631216"/>
            </a:xfrm>
            <a:prstGeom prst="rect">
              <a:avLst/>
            </a:prstGeom>
            <a:noFill/>
          </p:spPr>
          <p:txBody>
            <a:bodyPr wrap="square" rtlCol="0">
              <a:spAutoFit/>
            </a:bodyPr>
            <a:lstStyle/>
            <a:p>
              <a:pPr algn="ctr"/>
              <a:r>
                <a:rPr lang="en-NL" sz="5000" b="1" dirty="0">
                  <a:solidFill>
                    <a:schemeClr val="bg1"/>
                  </a:solidFill>
                  <a:latin typeface="Ubuntu" panose="020B0504030602030204" pitchFamily="34" charset="0"/>
                </a:rPr>
                <a:t>Propose a Sprint Goal</a:t>
              </a:r>
            </a:p>
          </p:txBody>
        </p:sp>
        <p:sp>
          <p:nvSpPr>
            <p:cNvPr id="4" name="Diamond 3">
              <a:extLst>
                <a:ext uri="{FF2B5EF4-FFF2-40B4-BE49-F238E27FC236}">
                  <a16:creationId xmlns:a16="http://schemas.microsoft.com/office/drawing/2014/main" id="{051C3047-504F-3547-A8E4-0B2C79E273A7}"/>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EE16C122-E5C6-D745-83B9-33097BF32F3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47027106-CBCD-0240-814A-4AC6C2EF40D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24190060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405</TotalTime>
  <Words>637</Words>
  <Application>Microsoft Macintosh PowerPoint</Application>
  <PresentationFormat>Custom</PresentationFormat>
  <Paragraphs>78</Paragraphs>
  <Slides>80</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80</vt:i4>
      </vt:variant>
    </vt:vector>
  </HeadingPairs>
  <TitlesOfParts>
    <vt:vector size="87" baseType="lpstr">
      <vt:lpstr>Calibri Light</vt:lpstr>
      <vt:lpstr>Marvel</vt:lpstr>
      <vt:lpstr>Ubuntu</vt:lpstr>
      <vt:lpstr>Calibri</vt:lpstr>
      <vt:lpstr>Ubuntu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Chee-Hong Hsia</dc:creator>
  <cp:lastModifiedBy>Sjoerd Kranendonk</cp:lastModifiedBy>
  <cp:revision>254</cp:revision>
  <dcterms:created xsi:type="dcterms:W3CDTF">2020-03-02T18:23:14Z</dcterms:created>
  <dcterms:modified xsi:type="dcterms:W3CDTF">2021-06-06T13:55:39Z</dcterms:modified>
</cp:coreProperties>
</file>